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2" r:id="rId1"/>
  </p:sldMasterIdLst>
  <p:notesMasterIdLst>
    <p:notesMasterId r:id="rId25"/>
  </p:notesMasterIdLst>
  <p:handoutMasterIdLst>
    <p:handoutMasterId r:id="rId26"/>
  </p:handoutMasterIdLst>
  <p:sldIdLst>
    <p:sldId id="256" r:id="rId2"/>
    <p:sldId id="359" r:id="rId3"/>
    <p:sldId id="427" r:id="rId4"/>
    <p:sldId id="260" r:id="rId5"/>
    <p:sldId id="261" r:id="rId6"/>
    <p:sldId id="368" r:id="rId7"/>
    <p:sldId id="369" r:id="rId8"/>
    <p:sldId id="430" r:id="rId9"/>
    <p:sldId id="431" r:id="rId10"/>
    <p:sldId id="438" r:id="rId11"/>
    <p:sldId id="439" r:id="rId12"/>
    <p:sldId id="441" r:id="rId13"/>
    <p:sldId id="442" r:id="rId14"/>
    <p:sldId id="444" r:id="rId15"/>
    <p:sldId id="445" r:id="rId16"/>
    <p:sldId id="561" r:id="rId17"/>
    <p:sldId id="549" r:id="rId18"/>
    <p:sldId id="553" r:id="rId19"/>
    <p:sldId id="550" r:id="rId20"/>
    <p:sldId id="551" r:id="rId21"/>
    <p:sldId id="563" r:id="rId22"/>
    <p:sldId id="564" r:id="rId23"/>
    <p:sldId id="562" r:id="rId24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9486"/>
    <a:srgbClr val="61C8B7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5" autoAdjust="0"/>
    <p:restoredTop sz="84757" autoAdjust="0"/>
  </p:normalViewPr>
  <p:slideViewPr>
    <p:cSldViewPr snapToGrid="0">
      <p:cViewPr varScale="1">
        <p:scale>
          <a:sx n="96" d="100"/>
          <a:sy n="96" d="100"/>
        </p:scale>
        <p:origin x="12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0E1801E-1A40-4FF4-9F73-8FC5281B5955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2307E82-00AD-47F4-B462-EE62051BD7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12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DA63BCA-5364-4E6C-9705-7FDAAC010214}" type="datetimeFigureOut">
              <a:rPr lang="en-US" smtClean="0"/>
              <a:t>5/31/2022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2529A09-6DDC-46D7-8B05-140DF01E0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54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64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78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483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70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14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29A09-6DDC-46D7-8B05-140DF01E038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7767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29A09-6DDC-46D7-8B05-140DF01E038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28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4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01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721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99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59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3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4E720-939F-4EC9-A8A2-1F16687012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52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4E720-939F-4EC9-A8A2-1F16687012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33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68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529A09-6DDC-46D7-8B05-140DF01E03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6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576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476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134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52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414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213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176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752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91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958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5/31/2022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567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5/31/2022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030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C8A6700-138A-4B28-A602-3F593BB49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8B253D-B2B5-4BE7-A40D-3382AACB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816" y="0"/>
            <a:ext cx="64008" cy="6858000"/>
          </a:xfrm>
          <a:prstGeom prst="rect">
            <a:avLst/>
          </a:prstGeom>
          <a:solidFill>
            <a:srgbClr val="00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EEBE6E-D1AD-4689-87A2-E59CE55B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339824" y="0"/>
            <a:ext cx="6858396" cy="6858000"/>
          </a:xfrm>
          <a:prstGeom prst="rect">
            <a:avLst/>
          </a:prstGeom>
          <a:solidFill>
            <a:srgbClr val="2F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5961344" y="758952"/>
            <a:ext cx="5542398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46890" y="1468930"/>
            <a:ext cx="5542399" cy="2437145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mi-7: Roosevelt park levee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Public information meeting</a:t>
            </a:r>
          </a:p>
          <a:p>
            <a:r>
              <a:rPr lang="en-US" dirty="0">
                <a:solidFill>
                  <a:schemeClr val="bg2"/>
                </a:solidFill>
                <a:latin typeface="+mn-lt"/>
              </a:rPr>
              <a:t>May 4th, 2022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924" y="2215937"/>
            <a:ext cx="2615259" cy="967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68" y="304090"/>
            <a:ext cx="4577424" cy="106425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978E81-48A2-4933-975D-7091DDCBC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61343" y="4343400"/>
            <a:ext cx="5202616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63ADF3-42A1-4267-ABD0-CC97DB0D0EFD}"/>
              </a:ext>
            </a:extLst>
          </p:cNvPr>
          <p:cNvGrpSpPr/>
          <p:nvPr/>
        </p:nvGrpSpPr>
        <p:grpSpPr>
          <a:xfrm>
            <a:off x="1622951" y="5986266"/>
            <a:ext cx="2268438" cy="471684"/>
            <a:chOff x="7904424" y="5602425"/>
            <a:chExt cx="3498231" cy="7273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13FB3B-9F10-47E2-BCFA-7D6E9D05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3745" y="5602425"/>
              <a:ext cx="728910" cy="7273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7C4672-DF4F-48F1-B8D5-6E3213C6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424" y="5707464"/>
              <a:ext cx="2557962" cy="545223"/>
            </a:xfrm>
            <a:prstGeom prst="rect">
              <a:avLst/>
            </a:prstGeom>
          </p:spPr>
        </p:pic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C2D003E-617A-4A43-83CC-E02050C98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13" y="3201852"/>
            <a:ext cx="1478547" cy="12537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470A20-F08C-47FB-B825-35211AF6919E}"/>
              </a:ext>
            </a:extLst>
          </p:cNvPr>
          <p:cNvCxnSpPr/>
          <p:nvPr/>
        </p:nvCxnSpPr>
        <p:spPr>
          <a:xfrm>
            <a:off x="747713" y="1857375"/>
            <a:ext cx="3714750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D35940-484D-4D3E-91E6-7C2AB57EB369}"/>
              </a:ext>
            </a:extLst>
          </p:cNvPr>
          <p:cNvCxnSpPr/>
          <p:nvPr/>
        </p:nvCxnSpPr>
        <p:spPr>
          <a:xfrm>
            <a:off x="747713" y="4933967"/>
            <a:ext cx="3714750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7C150D0B-2997-4294-B740-4C29A84F6498" descr="80AC02D2-463A-43A2-B2C3-32C0833F1185@minotnd">
            <a:extLst>
              <a:ext uri="{FF2B5EF4-FFF2-40B4-BE49-F238E27FC236}">
                <a16:creationId xmlns:a16="http://schemas.microsoft.com/office/drawing/2014/main" id="{3C4284D8-81FA-410F-B70F-37DC1168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11" y="3542142"/>
            <a:ext cx="2389291" cy="6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587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4513" y="-112600"/>
            <a:ext cx="12386513" cy="6490840"/>
          </a:xfrm>
        </p:spPr>
      </p:pic>
      <p:sp>
        <p:nvSpPr>
          <p:cNvPr id="12" name="Rectangle 11"/>
          <p:cNvSpPr/>
          <p:nvPr/>
        </p:nvSpPr>
        <p:spPr>
          <a:xfrm>
            <a:off x="4842010" y="2655404"/>
            <a:ext cx="314421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 – 4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MAPLE DIVERSION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($95 M)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~50% DESIGNED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~99% ACQUIRED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CONSTRUCTION PLANNED TO BEGIN SPRING 2024</a:t>
            </a:r>
          </a:p>
          <a:p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$61.5 M FEDERAL FUNDS AWARDED JANUARY 2022</a:t>
            </a:r>
          </a:p>
          <a:p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41303" y="1871823"/>
            <a:ext cx="3144216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 – 5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NORTHEAST TIEBACK FLOODWALL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($64 M)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~100% DESIGNED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~100% ACQUIRED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CONSTRUCTION WILL BEGIN SPRING 2022</a:t>
            </a:r>
          </a:p>
          <a:p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$9.8 M FEDERAL FUNDS AWARDED SEPTEMBER 2021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Current Minot Design &amp; Acquisition Focus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B7F59725-D0AF-459C-B4BB-5B7EBD190BD0}"/>
              </a:ext>
            </a:extLst>
          </p:cNvPr>
          <p:cNvSpPr/>
          <p:nvPr/>
        </p:nvSpPr>
        <p:spPr>
          <a:xfrm>
            <a:off x="126206" y="2166938"/>
            <a:ext cx="952500" cy="840581"/>
          </a:xfrm>
          <a:custGeom>
            <a:avLst/>
            <a:gdLst>
              <a:gd name="connsiteX0" fmla="*/ 952500 w 952500"/>
              <a:gd name="connsiteY0" fmla="*/ 654843 h 840581"/>
              <a:gd name="connsiteX1" fmla="*/ 916782 w 952500"/>
              <a:gd name="connsiteY1" fmla="*/ 700087 h 840581"/>
              <a:gd name="connsiteX2" fmla="*/ 600075 w 952500"/>
              <a:gd name="connsiteY2" fmla="*/ 802481 h 840581"/>
              <a:gd name="connsiteX3" fmla="*/ 290513 w 952500"/>
              <a:gd name="connsiteY3" fmla="*/ 840581 h 840581"/>
              <a:gd name="connsiteX4" fmla="*/ 204788 w 952500"/>
              <a:gd name="connsiteY4" fmla="*/ 821531 h 840581"/>
              <a:gd name="connsiteX5" fmla="*/ 83344 w 952500"/>
              <a:gd name="connsiteY5" fmla="*/ 745331 h 840581"/>
              <a:gd name="connsiteX6" fmla="*/ 42863 w 952500"/>
              <a:gd name="connsiteY6" fmla="*/ 709612 h 840581"/>
              <a:gd name="connsiteX7" fmla="*/ 0 w 952500"/>
              <a:gd name="connsiteY7" fmla="*/ 607218 h 840581"/>
              <a:gd name="connsiteX8" fmla="*/ 2382 w 952500"/>
              <a:gd name="connsiteY8" fmla="*/ 497681 h 840581"/>
              <a:gd name="connsiteX9" fmla="*/ 83344 w 952500"/>
              <a:gd name="connsiteY9" fmla="*/ 133350 h 840581"/>
              <a:gd name="connsiteX10" fmla="*/ 71438 w 952500"/>
              <a:gd name="connsiteY10" fmla="*/ 0 h 84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2500" h="840581">
                <a:moveTo>
                  <a:pt x="952500" y="654843"/>
                </a:moveTo>
                <a:lnTo>
                  <a:pt x="916782" y="700087"/>
                </a:lnTo>
                <a:lnTo>
                  <a:pt x="600075" y="802481"/>
                </a:lnTo>
                <a:lnTo>
                  <a:pt x="290513" y="840581"/>
                </a:lnTo>
                <a:lnTo>
                  <a:pt x="204788" y="821531"/>
                </a:lnTo>
                <a:lnTo>
                  <a:pt x="83344" y="745331"/>
                </a:lnTo>
                <a:lnTo>
                  <a:pt x="42863" y="709612"/>
                </a:lnTo>
                <a:lnTo>
                  <a:pt x="0" y="607218"/>
                </a:lnTo>
                <a:lnTo>
                  <a:pt x="2382" y="497681"/>
                </a:lnTo>
                <a:lnTo>
                  <a:pt x="83344" y="133350"/>
                </a:lnTo>
                <a:lnTo>
                  <a:pt x="71438" y="0"/>
                </a:lnTo>
              </a:path>
            </a:pathLst>
          </a:custGeom>
          <a:noFill/>
          <a:ln w="539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1012E694-BC8C-4DB8-9ADD-7B6329167678}"/>
              </a:ext>
            </a:extLst>
          </p:cNvPr>
          <p:cNvSpPr/>
          <p:nvPr/>
        </p:nvSpPr>
        <p:spPr>
          <a:xfrm>
            <a:off x="4643438" y="1719263"/>
            <a:ext cx="860425" cy="727075"/>
          </a:xfrm>
          <a:custGeom>
            <a:avLst/>
            <a:gdLst>
              <a:gd name="connsiteX0" fmla="*/ 0 w 860425"/>
              <a:gd name="connsiteY0" fmla="*/ 727075 h 727075"/>
              <a:gd name="connsiteX1" fmla="*/ 4762 w 860425"/>
              <a:gd name="connsiteY1" fmla="*/ 665162 h 727075"/>
              <a:gd name="connsiteX2" fmla="*/ 44450 w 860425"/>
              <a:gd name="connsiteY2" fmla="*/ 652462 h 727075"/>
              <a:gd name="connsiteX3" fmla="*/ 515937 w 860425"/>
              <a:gd name="connsiteY3" fmla="*/ 220662 h 727075"/>
              <a:gd name="connsiteX4" fmla="*/ 636587 w 860425"/>
              <a:gd name="connsiteY4" fmla="*/ 120650 h 727075"/>
              <a:gd name="connsiteX5" fmla="*/ 735012 w 860425"/>
              <a:gd name="connsiteY5" fmla="*/ 57150 h 727075"/>
              <a:gd name="connsiteX6" fmla="*/ 800100 w 860425"/>
              <a:gd name="connsiteY6" fmla="*/ 19050 h 727075"/>
              <a:gd name="connsiteX7" fmla="*/ 841375 w 860425"/>
              <a:gd name="connsiteY7" fmla="*/ 1587 h 727075"/>
              <a:gd name="connsiteX8" fmla="*/ 860425 w 860425"/>
              <a:gd name="connsiteY8" fmla="*/ 0 h 727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0425" h="727075">
                <a:moveTo>
                  <a:pt x="0" y="727075"/>
                </a:moveTo>
                <a:lnTo>
                  <a:pt x="4762" y="665162"/>
                </a:lnTo>
                <a:lnTo>
                  <a:pt x="44450" y="652462"/>
                </a:lnTo>
                <a:lnTo>
                  <a:pt x="515937" y="220662"/>
                </a:lnTo>
                <a:lnTo>
                  <a:pt x="636587" y="120650"/>
                </a:lnTo>
                <a:lnTo>
                  <a:pt x="735012" y="57150"/>
                </a:lnTo>
                <a:lnTo>
                  <a:pt x="800100" y="19050"/>
                </a:lnTo>
                <a:lnTo>
                  <a:pt x="841375" y="1587"/>
                </a:lnTo>
                <a:lnTo>
                  <a:pt x="860425" y="0"/>
                </a:lnTo>
              </a:path>
            </a:pathLst>
          </a:custGeom>
          <a:noFill/>
          <a:ln w="53975">
            <a:solidFill>
              <a:schemeClr val="accent3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996440" y="2026028"/>
            <a:ext cx="308534" cy="564126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38B614-6493-4602-A024-934D401F6CCF}"/>
              </a:ext>
            </a:extLst>
          </p:cNvPr>
          <p:cNvGrpSpPr/>
          <p:nvPr/>
        </p:nvGrpSpPr>
        <p:grpSpPr>
          <a:xfrm>
            <a:off x="6610350" y="1116806"/>
            <a:ext cx="1806575" cy="435769"/>
            <a:chOff x="6610350" y="1116806"/>
            <a:chExt cx="1806575" cy="435769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E92FF62-DA3F-437D-8C7E-75E9D8EDDC0D}"/>
                </a:ext>
              </a:extLst>
            </p:cNvPr>
            <p:cNvSpPr/>
            <p:nvPr/>
          </p:nvSpPr>
          <p:spPr>
            <a:xfrm>
              <a:off x="6610350" y="1243013"/>
              <a:ext cx="1806575" cy="309562"/>
            </a:xfrm>
            <a:custGeom>
              <a:avLst/>
              <a:gdLst>
                <a:gd name="connsiteX0" fmla="*/ 0 w 1806575"/>
                <a:gd name="connsiteY0" fmla="*/ 0 h 309562"/>
                <a:gd name="connsiteX1" fmla="*/ 26988 w 1806575"/>
                <a:gd name="connsiteY1" fmla="*/ 68262 h 309562"/>
                <a:gd name="connsiteX2" fmla="*/ 152400 w 1806575"/>
                <a:gd name="connsiteY2" fmla="*/ 44450 h 309562"/>
                <a:gd name="connsiteX3" fmla="*/ 185738 w 1806575"/>
                <a:gd name="connsiteY3" fmla="*/ 85725 h 309562"/>
                <a:gd name="connsiteX4" fmla="*/ 363538 w 1806575"/>
                <a:gd name="connsiteY4" fmla="*/ 192087 h 309562"/>
                <a:gd name="connsiteX5" fmla="*/ 611188 w 1806575"/>
                <a:gd name="connsiteY5" fmla="*/ 201612 h 309562"/>
                <a:gd name="connsiteX6" fmla="*/ 795338 w 1806575"/>
                <a:gd name="connsiteY6" fmla="*/ 138112 h 309562"/>
                <a:gd name="connsiteX7" fmla="*/ 935038 w 1806575"/>
                <a:gd name="connsiteY7" fmla="*/ 125412 h 309562"/>
                <a:gd name="connsiteX8" fmla="*/ 1797050 w 1806575"/>
                <a:gd name="connsiteY8" fmla="*/ 309562 h 309562"/>
                <a:gd name="connsiteX9" fmla="*/ 1806575 w 1806575"/>
                <a:gd name="connsiteY9" fmla="*/ 25400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6575" h="309562">
                  <a:moveTo>
                    <a:pt x="0" y="0"/>
                  </a:moveTo>
                  <a:lnTo>
                    <a:pt x="26988" y="68262"/>
                  </a:lnTo>
                  <a:lnTo>
                    <a:pt x="152400" y="44450"/>
                  </a:lnTo>
                  <a:lnTo>
                    <a:pt x="185738" y="85725"/>
                  </a:lnTo>
                  <a:lnTo>
                    <a:pt x="363538" y="192087"/>
                  </a:lnTo>
                  <a:lnTo>
                    <a:pt x="611188" y="201612"/>
                  </a:lnTo>
                  <a:lnTo>
                    <a:pt x="795338" y="138112"/>
                  </a:lnTo>
                  <a:lnTo>
                    <a:pt x="935038" y="125412"/>
                  </a:lnTo>
                  <a:lnTo>
                    <a:pt x="1797050" y="309562"/>
                  </a:lnTo>
                  <a:lnTo>
                    <a:pt x="1806575" y="254000"/>
                  </a:ln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62CBB87-8BF7-4CB6-94AE-879C5D32C2B2}"/>
                </a:ext>
              </a:extLst>
            </p:cNvPr>
            <p:cNvGrpSpPr/>
            <p:nvPr/>
          </p:nvGrpSpPr>
          <p:grpSpPr>
            <a:xfrm>
              <a:off x="6610350" y="1116806"/>
              <a:ext cx="1617663" cy="207169"/>
              <a:chOff x="6610350" y="1116806"/>
              <a:chExt cx="1617663" cy="207169"/>
            </a:xfrm>
          </p:grpSpPr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0F4314F7-6950-4BFE-BC1A-34DA282F598E}"/>
                  </a:ext>
                </a:extLst>
              </p:cNvPr>
              <p:cNvSpPr/>
              <p:nvPr/>
            </p:nvSpPr>
            <p:spPr>
              <a:xfrm>
                <a:off x="6610350" y="1130300"/>
                <a:ext cx="1617663" cy="190500"/>
              </a:xfrm>
              <a:custGeom>
                <a:avLst/>
                <a:gdLst>
                  <a:gd name="connsiteX0" fmla="*/ 0 w 1617663"/>
                  <a:gd name="connsiteY0" fmla="*/ 106363 h 190500"/>
                  <a:gd name="connsiteX1" fmla="*/ 182563 w 1617663"/>
                  <a:gd name="connsiteY1" fmla="*/ 49213 h 190500"/>
                  <a:gd name="connsiteX2" fmla="*/ 312738 w 1617663"/>
                  <a:gd name="connsiteY2" fmla="*/ 57150 h 190500"/>
                  <a:gd name="connsiteX3" fmla="*/ 492125 w 1617663"/>
                  <a:gd name="connsiteY3" fmla="*/ 31750 h 190500"/>
                  <a:gd name="connsiteX4" fmla="*/ 674688 w 1617663"/>
                  <a:gd name="connsiteY4" fmla="*/ 36513 h 190500"/>
                  <a:gd name="connsiteX5" fmla="*/ 1408113 w 1617663"/>
                  <a:gd name="connsiteY5" fmla="*/ 173038 h 190500"/>
                  <a:gd name="connsiteX6" fmla="*/ 1554163 w 1617663"/>
                  <a:gd name="connsiteY6" fmla="*/ 188913 h 190500"/>
                  <a:gd name="connsiteX7" fmla="*/ 1609725 w 1617663"/>
                  <a:gd name="connsiteY7" fmla="*/ 190500 h 190500"/>
                  <a:gd name="connsiteX8" fmla="*/ 1617663 w 1617663"/>
                  <a:gd name="connsiteY8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7663" h="190500">
                    <a:moveTo>
                      <a:pt x="0" y="106363"/>
                    </a:moveTo>
                    <a:lnTo>
                      <a:pt x="182563" y="49213"/>
                    </a:lnTo>
                    <a:lnTo>
                      <a:pt x="312738" y="57150"/>
                    </a:lnTo>
                    <a:lnTo>
                      <a:pt x="492125" y="31750"/>
                    </a:lnTo>
                    <a:lnTo>
                      <a:pt x="674688" y="36513"/>
                    </a:lnTo>
                    <a:lnTo>
                      <a:pt x="1408113" y="173038"/>
                    </a:lnTo>
                    <a:lnTo>
                      <a:pt x="1554163" y="188913"/>
                    </a:lnTo>
                    <a:lnTo>
                      <a:pt x="1609725" y="190500"/>
                    </a:lnTo>
                    <a:lnTo>
                      <a:pt x="1617663" y="0"/>
                    </a:lnTo>
                  </a:path>
                </a:pathLst>
              </a:cu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7310E-BC34-41A5-8092-BB655FE185DF}"/>
                  </a:ext>
                </a:extLst>
              </p:cNvPr>
              <p:cNvSpPr/>
              <p:nvPr/>
            </p:nvSpPr>
            <p:spPr>
              <a:xfrm>
                <a:off x="7900988" y="1116806"/>
                <a:ext cx="326231" cy="207169"/>
              </a:xfrm>
              <a:custGeom>
                <a:avLst/>
                <a:gdLst>
                  <a:gd name="connsiteX0" fmla="*/ 326231 w 326231"/>
                  <a:gd name="connsiteY0" fmla="*/ 0 h 207169"/>
                  <a:gd name="connsiteX1" fmla="*/ 319087 w 326231"/>
                  <a:gd name="connsiteY1" fmla="*/ 207169 h 207169"/>
                  <a:gd name="connsiteX2" fmla="*/ 214312 w 326231"/>
                  <a:gd name="connsiteY2" fmla="*/ 202407 h 207169"/>
                  <a:gd name="connsiteX3" fmla="*/ 0 w 326231"/>
                  <a:gd name="connsiteY3" fmla="*/ 157163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207169">
                    <a:moveTo>
                      <a:pt x="326231" y="0"/>
                    </a:moveTo>
                    <a:lnTo>
                      <a:pt x="319087" y="207169"/>
                    </a:lnTo>
                    <a:lnTo>
                      <a:pt x="214312" y="202407"/>
                    </a:lnTo>
                    <a:lnTo>
                      <a:pt x="0" y="157163"/>
                    </a:lnTo>
                  </a:path>
                </a:pathLst>
              </a:custGeom>
              <a:noFill/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D70E8D7-6E3A-44FF-AB96-E00AE1891730}"/>
              </a:ext>
            </a:extLst>
          </p:cNvPr>
          <p:cNvSpPr/>
          <p:nvPr/>
        </p:nvSpPr>
        <p:spPr>
          <a:xfrm>
            <a:off x="6626225" y="1176338"/>
            <a:ext cx="1144588" cy="261937"/>
          </a:xfrm>
          <a:custGeom>
            <a:avLst/>
            <a:gdLst>
              <a:gd name="connsiteX0" fmla="*/ 0 w 1144588"/>
              <a:gd name="connsiteY0" fmla="*/ 69850 h 261937"/>
              <a:gd name="connsiteX1" fmla="*/ 161925 w 1144588"/>
              <a:gd name="connsiteY1" fmla="*/ 12700 h 261937"/>
              <a:gd name="connsiteX2" fmla="*/ 292100 w 1144588"/>
              <a:gd name="connsiteY2" fmla="*/ 26987 h 261937"/>
              <a:gd name="connsiteX3" fmla="*/ 465138 w 1144588"/>
              <a:gd name="connsiteY3" fmla="*/ 0 h 261937"/>
              <a:gd name="connsiteX4" fmla="*/ 665163 w 1144588"/>
              <a:gd name="connsiteY4" fmla="*/ 0 h 261937"/>
              <a:gd name="connsiteX5" fmla="*/ 1049338 w 1144588"/>
              <a:gd name="connsiteY5" fmla="*/ 79375 h 261937"/>
              <a:gd name="connsiteX6" fmla="*/ 1144588 w 1144588"/>
              <a:gd name="connsiteY6" fmla="*/ 122237 h 261937"/>
              <a:gd name="connsiteX7" fmla="*/ 1116013 w 1144588"/>
              <a:gd name="connsiteY7" fmla="*/ 139700 h 261937"/>
              <a:gd name="connsiteX8" fmla="*/ 1119188 w 1144588"/>
              <a:gd name="connsiteY8" fmla="*/ 169862 h 261937"/>
              <a:gd name="connsiteX9" fmla="*/ 1120775 w 1144588"/>
              <a:gd name="connsiteY9" fmla="*/ 193675 h 261937"/>
              <a:gd name="connsiteX10" fmla="*/ 1103313 w 1144588"/>
              <a:gd name="connsiteY10" fmla="*/ 198437 h 261937"/>
              <a:gd name="connsiteX11" fmla="*/ 909638 w 1144588"/>
              <a:gd name="connsiteY11" fmla="*/ 176212 h 261937"/>
              <a:gd name="connsiteX12" fmla="*/ 754063 w 1144588"/>
              <a:gd name="connsiteY12" fmla="*/ 200025 h 261937"/>
              <a:gd name="connsiteX13" fmla="*/ 601663 w 1144588"/>
              <a:gd name="connsiteY13" fmla="*/ 261937 h 261937"/>
              <a:gd name="connsiteX14" fmla="*/ 366713 w 1144588"/>
              <a:gd name="connsiteY14" fmla="*/ 250825 h 261937"/>
              <a:gd name="connsiteX15" fmla="*/ 234950 w 1144588"/>
              <a:gd name="connsiteY15" fmla="*/ 176212 h 261937"/>
              <a:gd name="connsiteX16" fmla="*/ 188913 w 1144588"/>
              <a:gd name="connsiteY16" fmla="*/ 165100 h 261937"/>
              <a:gd name="connsiteX17" fmla="*/ 147638 w 1144588"/>
              <a:gd name="connsiteY17" fmla="*/ 104775 h 261937"/>
              <a:gd name="connsiteX18" fmla="*/ 19050 w 1144588"/>
              <a:gd name="connsiteY18" fmla="*/ 123825 h 261937"/>
              <a:gd name="connsiteX19" fmla="*/ 0 w 1144588"/>
              <a:gd name="connsiteY19" fmla="*/ 69850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4588" h="261937">
                <a:moveTo>
                  <a:pt x="0" y="69850"/>
                </a:moveTo>
                <a:lnTo>
                  <a:pt x="161925" y="12700"/>
                </a:lnTo>
                <a:lnTo>
                  <a:pt x="292100" y="26987"/>
                </a:lnTo>
                <a:lnTo>
                  <a:pt x="465138" y="0"/>
                </a:lnTo>
                <a:lnTo>
                  <a:pt x="665163" y="0"/>
                </a:lnTo>
                <a:lnTo>
                  <a:pt x="1049338" y="79375"/>
                </a:lnTo>
                <a:lnTo>
                  <a:pt x="1144588" y="122237"/>
                </a:lnTo>
                <a:lnTo>
                  <a:pt x="1116013" y="139700"/>
                </a:lnTo>
                <a:lnTo>
                  <a:pt x="1119188" y="169862"/>
                </a:lnTo>
                <a:lnTo>
                  <a:pt x="1120775" y="193675"/>
                </a:lnTo>
                <a:lnTo>
                  <a:pt x="1103313" y="198437"/>
                </a:lnTo>
                <a:lnTo>
                  <a:pt x="909638" y="176212"/>
                </a:lnTo>
                <a:lnTo>
                  <a:pt x="754063" y="200025"/>
                </a:lnTo>
                <a:lnTo>
                  <a:pt x="601663" y="261937"/>
                </a:lnTo>
                <a:lnTo>
                  <a:pt x="366713" y="250825"/>
                </a:lnTo>
                <a:lnTo>
                  <a:pt x="234950" y="176212"/>
                </a:lnTo>
                <a:lnTo>
                  <a:pt x="188913" y="165100"/>
                </a:lnTo>
                <a:lnTo>
                  <a:pt x="147638" y="104775"/>
                </a:lnTo>
                <a:lnTo>
                  <a:pt x="19050" y="123825"/>
                </a:lnTo>
                <a:lnTo>
                  <a:pt x="0" y="6985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7342188" y="1201738"/>
            <a:ext cx="1302430" cy="768113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25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2875" y="-130175"/>
            <a:ext cx="12372975" cy="6467476"/>
          </a:xfrm>
        </p:spPr>
      </p:pic>
      <p:sp>
        <p:nvSpPr>
          <p:cNvPr id="8" name="Rectangle 7"/>
          <p:cNvSpPr/>
          <p:nvPr/>
        </p:nvSpPr>
        <p:spPr>
          <a:xfrm>
            <a:off x="1956858" y="548322"/>
            <a:ext cx="30354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REMOVES APPROX. 60% OF MINOT RESIDENTS FROM THE FEMA REGULATORY FLOODPLAIN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Interim Regulatory Floodplain Following Milestone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921A74-DCAE-46F8-99B2-7C593C13CD89}"/>
              </a:ext>
            </a:extLst>
          </p:cNvPr>
          <p:cNvGrpSpPr/>
          <p:nvPr/>
        </p:nvGrpSpPr>
        <p:grpSpPr>
          <a:xfrm>
            <a:off x="6652427" y="1088248"/>
            <a:ext cx="1812132" cy="435769"/>
            <a:chOff x="6652427" y="1088248"/>
            <a:chExt cx="1812132" cy="435769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0F843B-39C5-4512-A815-E922A26BE74F}"/>
                </a:ext>
              </a:extLst>
            </p:cNvPr>
            <p:cNvSpPr/>
            <p:nvPr/>
          </p:nvSpPr>
          <p:spPr>
            <a:xfrm>
              <a:off x="6657984" y="1214455"/>
              <a:ext cx="1806575" cy="309562"/>
            </a:xfrm>
            <a:custGeom>
              <a:avLst/>
              <a:gdLst>
                <a:gd name="connsiteX0" fmla="*/ 0 w 1806575"/>
                <a:gd name="connsiteY0" fmla="*/ 0 h 309562"/>
                <a:gd name="connsiteX1" fmla="*/ 26988 w 1806575"/>
                <a:gd name="connsiteY1" fmla="*/ 68262 h 309562"/>
                <a:gd name="connsiteX2" fmla="*/ 152400 w 1806575"/>
                <a:gd name="connsiteY2" fmla="*/ 44450 h 309562"/>
                <a:gd name="connsiteX3" fmla="*/ 185738 w 1806575"/>
                <a:gd name="connsiteY3" fmla="*/ 85725 h 309562"/>
                <a:gd name="connsiteX4" fmla="*/ 363538 w 1806575"/>
                <a:gd name="connsiteY4" fmla="*/ 192087 h 309562"/>
                <a:gd name="connsiteX5" fmla="*/ 611188 w 1806575"/>
                <a:gd name="connsiteY5" fmla="*/ 201612 h 309562"/>
                <a:gd name="connsiteX6" fmla="*/ 795338 w 1806575"/>
                <a:gd name="connsiteY6" fmla="*/ 138112 h 309562"/>
                <a:gd name="connsiteX7" fmla="*/ 935038 w 1806575"/>
                <a:gd name="connsiteY7" fmla="*/ 125412 h 309562"/>
                <a:gd name="connsiteX8" fmla="*/ 1797050 w 1806575"/>
                <a:gd name="connsiteY8" fmla="*/ 309562 h 309562"/>
                <a:gd name="connsiteX9" fmla="*/ 1806575 w 1806575"/>
                <a:gd name="connsiteY9" fmla="*/ 25400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6575" h="309562">
                  <a:moveTo>
                    <a:pt x="0" y="0"/>
                  </a:moveTo>
                  <a:lnTo>
                    <a:pt x="26988" y="68262"/>
                  </a:lnTo>
                  <a:lnTo>
                    <a:pt x="152400" y="44450"/>
                  </a:lnTo>
                  <a:lnTo>
                    <a:pt x="185738" y="85725"/>
                  </a:lnTo>
                  <a:lnTo>
                    <a:pt x="363538" y="192087"/>
                  </a:lnTo>
                  <a:lnTo>
                    <a:pt x="611188" y="201612"/>
                  </a:lnTo>
                  <a:lnTo>
                    <a:pt x="795338" y="138112"/>
                  </a:lnTo>
                  <a:lnTo>
                    <a:pt x="935038" y="125412"/>
                  </a:lnTo>
                  <a:lnTo>
                    <a:pt x="1797050" y="309562"/>
                  </a:lnTo>
                  <a:lnTo>
                    <a:pt x="1806575" y="254000"/>
                  </a:ln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F0FC5AA-A08A-42B7-895B-DCD3FD33246E}"/>
                </a:ext>
              </a:extLst>
            </p:cNvPr>
            <p:cNvGrpSpPr/>
            <p:nvPr/>
          </p:nvGrpSpPr>
          <p:grpSpPr>
            <a:xfrm>
              <a:off x="6657984" y="1088248"/>
              <a:ext cx="1617663" cy="207169"/>
              <a:chOff x="6610350" y="1116806"/>
              <a:chExt cx="1617663" cy="207169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82F3961-86DB-45EC-B0AC-267BBEB3F9BE}"/>
                  </a:ext>
                </a:extLst>
              </p:cNvPr>
              <p:cNvSpPr/>
              <p:nvPr/>
            </p:nvSpPr>
            <p:spPr>
              <a:xfrm>
                <a:off x="6610350" y="1130300"/>
                <a:ext cx="1617663" cy="190500"/>
              </a:xfrm>
              <a:custGeom>
                <a:avLst/>
                <a:gdLst>
                  <a:gd name="connsiteX0" fmla="*/ 0 w 1617663"/>
                  <a:gd name="connsiteY0" fmla="*/ 106363 h 190500"/>
                  <a:gd name="connsiteX1" fmla="*/ 182563 w 1617663"/>
                  <a:gd name="connsiteY1" fmla="*/ 49213 h 190500"/>
                  <a:gd name="connsiteX2" fmla="*/ 312738 w 1617663"/>
                  <a:gd name="connsiteY2" fmla="*/ 57150 h 190500"/>
                  <a:gd name="connsiteX3" fmla="*/ 492125 w 1617663"/>
                  <a:gd name="connsiteY3" fmla="*/ 31750 h 190500"/>
                  <a:gd name="connsiteX4" fmla="*/ 674688 w 1617663"/>
                  <a:gd name="connsiteY4" fmla="*/ 36513 h 190500"/>
                  <a:gd name="connsiteX5" fmla="*/ 1408113 w 1617663"/>
                  <a:gd name="connsiteY5" fmla="*/ 173038 h 190500"/>
                  <a:gd name="connsiteX6" fmla="*/ 1554163 w 1617663"/>
                  <a:gd name="connsiteY6" fmla="*/ 188913 h 190500"/>
                  <a:gd name="connsiteX7" fmla="*/ 1609725 w 1617663"/>
                  <a:gd name="connsiteY7" fmla="*/ 190500 h 190500"/>
                  <a:gd name="connsiteX8" fmla="*/ 1617663 w 1617663"/>
                  <a:gd name="connsiteY8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7663" h="190500">
                    <a:moveTo>
                      <a:pt x="0" y="106363"/>
                    </a:moveTo>
                    <a:lnTo>
                      <a:pt x="182563" y="49213"/>
                    </a:lnTo>
                    <a:lnTo>
                      <a:pt x="312738" y="57150"/>
                    </a:lnTo>
                    <a:lnTo>
                      <a:pt x="492125" y="31750"/>
                    </a:lnTo>
                    <a:lnTo>
                      <a:pt x="674688" y="36513"/>
                    </a:lnTo>
                    <a:lnTo>
                      <a:pt x="1408113" y="173038"/>
                    </a:lnTo>
                    <a:lnTo>
                      <a:pt x="1554163" y="188913"/>
                    </a:lnTo>
                    <a:lnTo>
                      <a:pt x="1609725" y="190500"/>
                    </a:lnTo>
                    <a:lnTo>
                      <a:pt x="1617663" y="0"/>
                    </a:lnTo>
                  </a:path>
                </a:pathLst>
              </a:custGeom>
              <a:noFill/>
              <a:ln w="222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E620AC73-1CEA-4515-8076-15319236AF3A}"/>
                  </a:ext>
                </a:extLst>
              </p:cNvPr>
              <p:cNvSpPr/>
              <p:nvPr/>
            </p:nvSpPr>
            <p:spPr>
              <a:xfrm>
                <a:off x="7900988" y="1116806"/>
                <a:ext cx="326231" cy="207169"/>
              </a:xfrm>
              <a:custGeom>
                <a:avLst/>
                <a:gdLst>
                  <a:gd name="connsiteX0" fmla="*/ 326231 w 326231"/>
                  <a:gd name="connsiteY0" fmla="*/ 0 h 207169"/>
                  <a:gd name="connsiteX1" fmla="*/ 319087 w 326231"/>
                  <a:gd name="connsiteY1" fmla="*/ 207169 h 207169"/>
                  <a:gd name="connsiteX2" fmla="*/ 214312 w 326231"/>
                  <a:gd name="connsiteY2" fmla="*/ 202407 h 207169"/>
                  <a:gd name="connsiteX3" fmla="*/ 0 w 326231"/>
                  <a:gd name="connsiteY3" fmla="*/ 157163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207169">
                    <a:moveTo>
                      <a:pt x="326231" y="0"/>
                    </a:moveTo>
                    <a:lnTo>
                      <a:pt x="319087" y="207169"/>
                    </a:lnTo>
                    <a:lnTo>
                      <a:pt x="214312" y="202407"/>
                    </a:lnTo>
                    <a:lnTo>
                      <a:pt x="0" y="157163"/>
                    </a:ln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7CDBBEE-4565-4E7C-8519-B2CB7EDA223D}"/>
                </a:ext>
              </a:extLst>
            </p:cNvPr>
            <p:cNvSpPr/>
            <p:nvPr/>
          </p:nvSpPr>
          <p:spPr>
            <a:xfrm>
              <a:off x="6652427" y="1151581"/>
              <a:ext cx="1144588" cy="261937"/>
            </a:xfrm>
            <a:custGeom>
              <a:avLst/>
              <a:gdLst>
                <a:gd name="connsiteX0" fmla="*/ 0 w 1144588"/>
                <a:gd name="connsiteY0" fmla="*/ 69850 h 261937"/>
                <a:gd name="connsiteX1" fmla="*/ 161925 w 1144588"/>
                <a:gd name="connsiteY1" fmla="*/ 12700 h 261937"/>
                <a:gd name="connsiteX2" fmla="*/ 292100 w 1144588"/>
                <a:gd name="connsiteY2" fmla="*/ 26987 h 261937"/>
                <a:gd name="connsiteX3" fmla="*/ 465138 w 1144588"/>
                <a:gd name="connsiteY3" fmla="*/ 0 h 261937"/>
                <a:gd name="connsiteX4" fmla="*/ 665163 w 1144588"/>
                <a:gd name="connsiteY4" fmla="*/ 0 h 261937"/>
                <a:gd name="connsiteX5" fmla="*/ 1049338 w 1144588"/>
                <a:gd name="connsiteY5" fmla="*/ 79375 h 261937"/>
                <a:gd name="connsiteX6" fmla="*/ 1144588 w 1144588"/>
                <a:gd name="connsiteY6" fmla="*/ 122237 h 261937"/>
                <a:gd name="connsiteX7" fmla="*/ 1116013 w 1144588"/>
                <a:gd name="connsiteY7" fmla="*/ 139700 h 261937"/>
                <a:gd name="connsiteX8" fmla="*/ 1119188 w 1144588"/>
                <a:gd name="connsiteY8" fmla="*/ 169862 h 261937"/>
                <a:gd name="connsiteX9" fmla="*/ 1120775 w 1144588"/>
                <a:gd name="connsiteY9" fmla="*/ 193675 h 261937"/>
                <a:gd name="connsiteX10" fmla="*/ 1103313 w 1144588"/>
                <a:gd name="connsiteY10" fmla="*/ 198437 h 261937"/>
                <a:gd name="connsiteX11" fmla="*/ 909638 w 1144588"/>
                <a:gd name="connsiteY11" fmla="*/ 176212 h 261937"/>
                <a:gd name="connsiteX12" fmla="*/ 754063 w 1144588"/>
                <a:gd name="connsiteY12" fmla="*/ 200025 h 261937"/>
                <a:gd name="connsiteX13" fmla="*/ 601663 w 1144588"/>
                <a:gd name="connsiteY13" fmla="*/ 261937 h 261937"/>
                <a:gd name="connsiteX14" fmla="*/ 366713 w 1144588"/>
                <a:gd name="connsiteY14" fmla="*/ 250825 h 261937"/>
                <a:gd name="connsiteX15" fmla="*/ 234950 w 1144588"/>
                <a:gd name="connsiteY15" fmla="*/ 176212 h 261937"/>
                <a:gd name="connsiteX16" fmla="*/ 188913 w 1144588"/>
                <a:gd name="connsiteY16" fmla="*/ 165100 h 261937"/>
                <a:gd name="connsiteX17" fmla="*/ 147638 w 1144588"/>
                <a:gd name="connsiteY17" fmla="*/ 104775 h 261937"/>
                <a:gd name="connsiteX18" fmla="*/ 19050 w 1144588"/>
                <a:gd name="connsiteY18" fmla="*/ 123825 h 261937"/>
                <a:gd name="connsiteX19" fmla="*/ 0 w 1144588"/>
                <a:gd name="connsiteY19" fmla="*/ 69850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4588" h="261937">
                  <a:moveTo>
                    <a:pt x="0" y="69850"/>
                  </a:moveTo>
                  <a:lnTo>
                    <a:pt x="161925" y="12700"/>
                  </a:lnTo>
                  <a:lnTo>
                    <a:pt x="292100" y="26987"/>
                  </a:lnTo>
                  <a:lnTo>
                    <a:pt x="465138" y="0"/>
                  </a:lnTo>
                  <a:lnTo>
                    <a:pt x="665163" y="0"/>
                  </a:lnTo>
                  <a:lnTo>
                    <a:pt x="1049338" y="79375"/>
                  </a:lnTo>
                  <a:lnTo>
                    <a:pt x="1144588" y="122237"/>
                  </a:lnTo>
                  <a:lnTo>
                    <a:pt x="1116013" y="139700"/>
                  </a:lnTo>
                  <a:lnTo>
                    <a:pt x="1119188" y="169862"/>
                  </a:lnTo>
                  <a:lnTo>
                    <a:pt x="1120775" y="193675"/>
                  </a:lnTo>
                  <a:lnTo>
                    <a:pt x="1103313" y="198437"/>
                  </a:lnTo>
                  <a:lnTo>
                    <a:pt x="909638" y="176212"/>
                  </a:lnTo>
                  <a:lnTo>
                    <a:pt x="754063" y="200025"/>
                  </a:lnTo>
                  <a:lnTo>
                    <a:pt x="601663" y="261937"/>
                  </a:lnTo>
                  <a:lnTo>
                    <a:pt x="366713" y="250825"/>
                  </a:lnTo>
                  <a:lnTo>
                    <a:pt x="234950" y="176212"/>
                  </a:lnTo>
                  <a:lnTo>
                    <a:pt x="188913" y="165100"/>
                  </a:lnTo>
                  <a:lnTo>
                    <a:pt x="147638" y="104775"/>
                  </a:lnTo>
                  <a:lnTo>
                    <a:pt x="19050" y="123825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61C8B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624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488" y="-127970"/>
            <a:ext cx="12394164" cy="649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0573" y="351666"/>
            <a:ext cx="24230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MI-6: DOWNTOWN</a:t>
            </a:r>
          </a:p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LEVEE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5657516" y="876299"/>
            <a:ext cx="683054" cy="49103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56892" y="138038"/>
            <a:ext cx="22027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MI-7: ROOSEVELT PARK LEVEE</a:t>
            </a:r>
          </a:p>
        </p:txBody>
      </p:sp>
      <p:cxnSp>
        <p:nvCxnSpPr>
          <p:cNvPr id="10" name="Straight Arrow Connector 9"/>
          <p:cNvCxnSpPr>
            <a:cxnSpLocks/>
            <a:stCxn id="12" idx="3"/>
          </p:cNvCxnSpPr>
          <p:nvPr/>
        </p:nvCxnSpPr>
        <p:spPr>
          <a:xfrm flipV="1">
            <a:off x="7270573" y="2451869"/>
            <a:ext cx="841164" cy="132820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18051" y="3272246"/>
            <a:ext cx="255252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MI-8: BURDICK EXPRESSWAY BRIDGE REPLACEMENT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Future Focus – Minot Milestone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098FF-025E-403F-BE2B-1AC26769E7D6}"/>
              </a:ext>
            </a:extLst>
          </p:cNvPr>
          <p:cNvSpPr/>
          <p:nvPr/>
        </p:nvSpPr>
        <p:spPr>
          <a:xfrm>
            <a:off x="1097280" y="5075444"/>
            <a:ext cx="22090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DETAILED DESIGN AUTHORIZED SPRING 2021</a:t>
            </a:r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D03318-02B8-4755-BA7E-3AF46E084034}"/>
              </a:ext>
            </a:extLst>
          </p:cNvPr>
          <p:cNvGrpSpPr/>
          <p:nvPr/>
        </p:nvGrpSpPr>
        <p:grpSpPr>
          <a:xfrm>
            <a:off x="6652427" y="1088248"/>
            <a:ext cx="1812132" cy="435769"/>
            <a:chOff x="6652427" y="1088248"/>
            <a:chExt cx="1812132" cy="43576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FE29BDE-AC0E-41A5-91F7-115759DC093C}"/>
                </a:ext>
              </a:extLst>
            </p:cNvPr>
            <p:cNvSpPr/>
            <p:nvPr/>
          </p:nvSpPr>
          <p:spPr>
            <a:xfrm>
              <a:off x="6657984" y="1214455"/>
              <a:ext cx="1806575" cy="309562"/>
            </a:xfrm>
            <a:custGeom>
              <a:avLst/>
              <a:gdLst>
                <a:gd name="connsiteX0" fmla="*/ 0 w 1806575"/>
                <a:gd name="connsiteY0" fmla="*/ 0 h 309562"/>
                <a:gd name="connsiteX1" fmla="*/ 26988 w 1806575"/>
                <a:gd name="connsiteY1" fmla="*/ 68262 h 309562"/>
                <a:gd name="connsiteX2" fmla="*/ 152400 w 1806575"/>
                <a:gd name="connsiteY2" fmla="*/ 44450 h 309562"/>
                <a:gd name="connsiteX3" fmla="*/ 185738 w 1806575"/>
                <a:gd name="connsiteY3" fmla="*/ 85725 h 309562"/>
                <a:gd name="connsiteX4" fmla="*/ 363538 w 1806575"/>
                <a:gd name="connsiteY4" fmla="*/ 192087 h 309562"/>
                <a:gd name="connsiteX5" fmla="*/ 611188 w 1806575"/>
                <a:gd name="connsiteY5" fmla="*/ 201612 h 309562"/>
                <a:gd name="connsiteX6" fmla="*/ 795338 w 1806575"/>
                <a:gd name="connsiteY6" fmla="*/ 138112 h 309562"/>
                <a:gd name="connsiteX7" fmla="*/ 935038 w 1806575"/>
                <a:gd name="connsiteY7" fmla="*/ 125412 h 309562"/>
                <a:gd name="connsiteX8" fmla="*/ 1797050 w 1806575"/>
                <a:gd name="connsiteY8" fmla="*/ 309562 h 309562"/>
                <a:gd name="connsiteX9" fmla="*/ 1806575 w 1806575"/>
                <a:gd name="connsiteY9" fmla="*/ 25400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6575" h="309562">
                  <a:moveTo>
                    <a:pt x="0" y="0"/>
                  </a:moveTo>
                  <a:lnTo>
                    <a:pt x="26988" y="68262"/>
                  </a:lnTo>
                  <a:lnTo>
                    <a:pt x="152400" y="44450"/>
                  </a:lnTo>
                  <a:lnTo>
                    <a:pt x="185738" y="85725"/>
                  </a:lnTo>
                  <a:lnTo>
                    <a:pt x="363538" y="192087"/>
                  </a:lnTo>
                  <a:lnTo>
                    <a:pt x="611188" y="201612"/>
                  </a:lnTo>
                  <a:lnTo>
                    <a:pt x="795338" y="138112"/>
                  </a:lnTo>
                  <a:lnTo>
                    <a:pt x="935038" y="125412"/>
                  </a:lnTo>
                  <a:lnTo>
                    <a:pt x="1797050" y="309562"/>
                  </a:lnTo>
                  <a:lnTo>
                    <a:pt x="1806575" y="254000"/>
                  </a:ln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94B918-2126-4672-9E36-2A61BDE7A57E}"/>
                </a:ext>
              </a:extLst>
            </p:cNvPr>
            <p:cNvGrpSpPr/>
            <p:nvPr/>
          </p:nvGrpSpPr>
          <p:grpSpPr>
            <a:xfrm>
              <a:off x="6657984" y="1088248"/>
              <a:ext cx="1617663" cy="207169"/>
              <a:chOff x="6610350" y="1116806"/>
              <a:chExt cx="1617663" cy="207169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62FEDA5-3175-49F0-BC58-0CE808EA9B23}"/>
                  </a:ext>
                </a:extLst>
              </p:cNvPr>
              <p:cNvSpPr/>
              <p:nvPr/>
            </p:nvSpPr>
            <p:spPr>
              <a:xfrm>
                <a:off x="6610350" y="1130300"/>
                <a:ext cx="1617663" cy="190500"/>
              </a:xfrm>
              <a:custGeom>
                <a:avLst/>
                <a:gdLst>
                  <a:gd name="connsiteX0" fmla="*/ 0 w 1617663"/>
                  <a:gd name="connsiteY0" fmla="*/ 106363 h 190500"/>
                  <a:gd name="connsiteX1" fmla="*/ 182563 w 1617663"/>
                  <a:gd name="connsiteY1" fmla="*/ 49213 h 190500"/>
                  <a:gd name="connsiteX2" fmla="*/ 312738 w 1617663"/>
                  <a:gd name="connsiteY2" fmla="*/ 57150 h 190500"/>
                  <a:gd name="connsiteX3" fmla="*/ 492125 w 1617663"/>
                  <a:gd name="connsiteY3" fmla="*/ 31750 h 190500"/>
                  <a:gd name="connsiteX4" fmla="*/ 674688 w 1617663"/>
                  <a:gd name="connsiteY4" fmla="*/ 36513 h 190500"/>
                  <a:gd name="connsiteX5" fmla="*/ 1408113 w 1617663"/>
                  <a:gd name="connsiteY5" fmla="*/ 173038 h 190500"/>
                  <a:gd name="connsiteX6" fmla="*/ 1554163 w 1617663"/>
                  <a:gd name="connsiteY6" fmla="*/ 188913 h 190500"/>
                  <a:gd name="connsiteX7" fmla="*/ 1609725 w 1617663"/>
                  <a:gd name="connsiteY7" fmla="*/ 190500 h 190500"/>
                  <a:gd name="connsiteX8" fmla="*/ 1617663 w 1617663"/>
                  <a:gd name="connsiteY8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7663" h="190500">
                    <a:moveTo>
                      <a:pt x="0" y="106363"/>
                    </a:moveTo>
                    <a:lnTo>
                      <a:pt x="182563" y="49213"/>
                    </a:lnTo>
                    <a:lnTo>
                      <a:pt x="312738" y="57150"/>
                    </a:lnTo>
                    <a:lnTo>
                      <a:pt x="492125" y="31750"/>
                    </a:lnTo>
                    <a:lnTo>
                      <a:pt x="674688" y="36513"/>
                    </a:lnTo>
                    <a:lnTo>
                      <a:pt x="1408113" y="173038"/>
                    </a:lnTo>
                    <a:lnTo>
                      <a:pt x="1554163" y="188913"/>
                    </a:lnTo>
                    <a:lnTo>
                      <a:pt x="1609725" y="190500"/>
                    </a:lnTo>
                    <a:lnTo>
                      <a:pt x="1617663" y="0"/>
                    </a:lnTo>
                  </a:path>
                </a:pathLst>
              </a:custGeom>
              <a:noFill/>
              <a:ln w="222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DB07EEE-00E7-4703-8213-AD925D301563}"/>
                  </a:ext>
                </a:extLst>
              </p:cNvPr>
              <p:cNvSpPr/>
              <p:nvPr/>
            </p:nvSpPr>
            <p:spPr>
              <a:xfrm>
                <a:off x="7900988" y="1116806"/>
                <a:ext cx="326231" cy="207169"/>
              </a:xfrm>
              <a:custGeom>
                <a:avLst/>
                <a:gdLst>
                  <a:gd name="connsiteX0" fmla="*/ 326231 w 326231"/>
                  <a:gd name="connsiteY0" fmla="*/ 0 h 207169"/>
                  <a:gd name="connsiteX1" fmla="*/ 319087 w 326231"/>
                  <a:gd name="connsiteY1" fmla="*/ 207169 h 207169"/>
                  <a:gd name="connsiteX2" fmla="*/ 214312 w 326231"/>
                  <a:gd name="connsiteY2" fmla="*/ 202407 h 207169"/>
                  <a:gd name="connsiteX3" fmla="*/ 0 w 326231"/>
                  <a:gd name="connsiteY3" fmla="*/ 157163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207169">
                    <a:moveTo>
                      <a:pt x="326231" y="0"/>
                    </a:moveTo>
                    <a:lnTo>
                      <a:pt x="319087" y="207169"/>
                    </a:lnTo>
                    <a:lnTo>
                      <a:pt x="214312" y="202407"/>
                    </a:lnTo>
                    <a:lnTo>
                      <a:pt x="0" y="157163"/>
                    </a:ln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7E57F89-C464-4F8B-B11A-256E5AD451C5}"/>
                </a:ext>
              </a:extLst>
            </p:cNvPr>
            <p:cNvSpPr/>
            <p:nvPr/>
          </p:nvSpPr>
          <p:spPr>
            <a:xfrm>
              <a:off x="6652427" y="1151581"/>
              <a:ext cx="1144588" cy="261937"/>
            </a:xfrm>
            <a:custGeom>
              <a:avLst/>
              <a:gdLst>
                <a:gd name="connsiteX0" fmla="*/ 0 w 1144588"/>
                <a:gd name="connsiteY0" fmla="*/ 69850 h 261937"/>
                <a:gd name="connsiteX1" fmla="*/ 161925 w 1144588"/>
                <a:gd name="connsiteY1" fmla="*/ 12700 h 261937"/>
                <a:gd name="connsiteX2" fmla="*/ 292100 w 1144588"/>
                <a:gd name="connsiteY2" fmla="*/ 26987 h 261937"/>
                <a:gd name="connsiteX3" fmla="*/ 465138 w 1144588"/>
                <a:gd name="connsiteY3" fmla="*/ 0 h 261937"/>
                <a:gd name="connsiteX4" fmla="*/ 665163 w 1144588"/>
                <a:gd name="connsiteY4" fmla="*/ 0 h 261937"/>
                <a:gd name="connsiteX5" fmla="*/ 1049338 w 1144588"/>
                <a:gd name="connsiteY5" fmla="*/ 79375 h 261937"/>
                <a:gd name="connsiteX6" fmla="*/ 1144588 w 1144588"/>
                <a:gd name="connsiteY6" fmla="*/ 122237 h 261937"/>
                <a:gd name="connsiteX7" fmla="*/ 1116013 w 1144588"/>
                <a:gd name="connsiteY7" fmla="*/ 139700 h 261937"/>
                <a:gd name="connsiteX8" fmla="*/ 1119188 w 1144588"/>
                <a:gd name="connsiteY8" fmla="*/ 169862 h 261937"/>
                <a:gd name="connsiteX9" fmla="*/ 1120775 w 1144588"/>
                <a:gd name="connsiteY9" fmla="*/ 193675 h 261937"/>
                <a:gd name="connsiteX10" fmla="*/ 1103313 w 1144588"/>
                <a:gd name="connsiteY10" fmla="*/ 198437 h 261937"/>
                <a:gd name="connsiteX11" fmla="*/ 909638 w 1144588"/>
                <a:gd name="connsiteY11" fmla="*/ 176212 h 261937"/>
                <a:gd name="connsiteX12" fmla="*/ 754063 w 1144588"/>
                <a:gd name="connsiteY12" fmla="*/ 200025 h 261937"/>
                <a:gd name="connsiteX13" fmla="*/ 601663 w 1144588"/>
                <a:gd name="connsiteY13" fmla="*/ 261937 h 261937"/>
                <a:gd name="connsiteX14" fmla="*/ 366713 w 1144588"/>
                <a:gd name="connsiteY14" fmla="*/ 250825 h 261937"/>
                <a:gd name="connsiteX15" fmla="*/ 234950 w 1144588"/>
                <a:gd name="connsiteY15" fmla="*/ 176212 h 261937"/>
                <a:gd name="connsiteX16" fmla="*/ 188913 w 1144588"/>
                <a:gd name="connsiteY16" fmla="*/ 165100 h 261937"/>
                <a:gd name="connsiteX17" fmla="*/ 147638 w 1144588"/>
                <a:gd name="connsiteY17" fmla="*/ 104775 h 261937"/>
                <a:gd name="connsiteX18" fmla="*/ 19050 w 1144588"/>
                <a:gd name="connsiteY18" fmla="*/ 123825 h 261937"/>
                <a:gd name="connsiteX19" fmla="*/ 0 w 1144588"/>
                <a:gd name="connsiteY19" fmla="*/ 69850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4588" h="261937">
                  <a:moveTo>
                    <a:pt x="0" y="69850"/>
                  </a:moveTo>
                  <a:lnTo>
                    <a:pt x="161925" y="12700"/>
                  </a:lnTo>
                  <a:lnTo>
                    <a:pt x="292100" y="26987"/>
                  </a:lnTo>
                  <a:lnTo>
                    <a:pt x="465138" y="0"/>
                  </a:lnTo>
                  <a:lnTo>
                    <a:pt x="665163" y="0"/>
                  </a:lnTo>
                  <a:lnTo>
                    <a:pt x="1049338" y="79375"/>
                  </a:lnTo>
                  <a:lnTo>
                    <a:pt x="1144588" y="122237"/>
                  </a:lnTo>
                  <a:lnTo>
                    <a:pt x="1116013" y="139700"/>
                  </a:lnTo>
                  <a:lnTo>
                    <a:pt x="1119188" y="169862"/>
                  </a:lnTo>
                  <a:lnTo>
                    <a:pt x="1120775" y="193675"/>
                  </a:lnTo>
                  <a:lnTo>
                    <a:pt x="1103313" y="198437"/>
                  </a:lnTo>
                  <a:lnTo>
                    <a:pt x="909638" y="176212"/>
                  </a:lnTo>
                  <a:lnTo>
                    <a:pt x="754063" y="200025"/>
                  </a:lnTo>
                  <a:lnTo>
                    <a:pt x="601663" y="261937"/>
                  </a:lnTo>
                  <a:lnTo>
                    <a:pt x="366713" y="250825"/>
                  </a:lnTo>
                  <a:lnTo>
                    <a:pt x="234950" y="176212"/>
                  </a:lnTo>
                  <a:lnTo>
                    <a:pt x="188913" y="165100"/>
                  </a:lnTo>
                  <a:lnTo>
                    <a:pt x="147638" y="104775"/>
                  </a:lnTo>
                  <a:lnTo>
                    <a:pt x="19050" y="123825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61C8B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1F47458-D1A7-47FE-A07E-600BC94DF931}"/>
              </a:ext>
            </a:extLst>
          </p:cNvPr>
          <p:cNvSpPr/>
          <p:nvPr/>
        </p:nvSpPr>
        <p:spPr>
          <a:xfrm>
            <a:off x="9854799" y="1261118"/>
            <a:ext cx="19562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MI-9: VALKER ROAD LEVEE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731CD4-0EC8-41F6-8AD2-19F90A898C9C}"/>
              </a:ext>
            </a:extLst>
          </p:cNvPr>
          <p:cNvCxnSpPr>
            <a:cxnSpLocks/>
          </p:cNvCxnSpPr>
          <p:nvPr/>
        </p:nvCxnSpPr>
        <p:spPr>
          <a:xfrm flipH="1">
            <a:off x="8553199" y="1748751"/>
            <a:ext cx="1302001" cy="1249095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7797015" y="827739"/>
            <a:ext cx="667544" cy="63807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51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350" y="-152401"/>
            <a:ext cx="12344401" cy="6477001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90583" y="2878772"/>
            <a:ext cx="303545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REMOVES AN ADDITIONAL APPROX. 15% OF MINOT RESIDENTS FROM THE FEMA REGULATORY FLOODPLAIN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Interim Regulatory Floodplain Following Milestone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1110840-0211-40A4-831C-A4880015CED2}"/>
              </a:ext>
            </a:extLst>
          </p:cNvPr>
          <p:cNvGrpSpPr/>
          <p:nvPr/>
        </p:nvGrpSpPr>
        <p:grpSpPr>
          <a:xfrm>
            <a:off x="6663147" y="1048959"/>
            <a:ext cx="1812132" cy="435769"/>
            <a:chOff x="6652427" y="1088248"/>
            <a:chExt cx="1812132" cy="43576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5B2083D-70E0-4EA8-8ECE-2AE8388B773D}"/>
                </a:ext>
              </a:extLst>
            </p:cNvPr>
            <p:cNvSpPr/>
            <p:nvPr/>
          </p:nvSpPr>
          <p:spPr>
            <a:xfrm>
              <a:off x="6657984" y="1214455"/>
              <a:ext cx="1806575" cy="309562"/>
            </a:xfrm>
            <a:custGeom>
              <a:avLst/>
              <a:gdLst>
                <a:gd name="connsiteX0" fmla="*/ 0 w 1806575"/>
                <a:gd name="connsiteY0" fmla="*/ 0 h 309562"/>
                <a:gd name="connsiteX1" fmla="*/ 26988 w 1806575"/>
                <a:gd name="connsiteY1" fmla="*/ 68262 h 309562"/>
                <a:gd name="connsiteX2" fmla="*/ 152400 w 1806575"/>
                <a:gd name="connsiteY2" fmla="*/ 44450 h 309562"/>
                <a:gd name="connsiteX3" fmla="*/ 185738 w 1806575"/>
                <a:gd name="connsiteY3" fmla="*/ 85725 h 309562"/>
                <a:gd name="connsiteX4" fmla="*/ 363538 w 1806575"/>
                <a:gd name="connsiteY4" fmla="*/ 192087 h 309562"/>
                <a:gd name="connsiteX5" fmla="*/ 611188 w 1806575"/>
                <a:gd name="connsiteY5" fmla="*/ 201612 h 309562"/>
                <a:gd name="connsiteX6" fmla="*/ 795338 w 1806575"/>
                <a:gd name="connsiteY6" fmla="*/ 138112 h 309562"/>
                <a:gd name="connsiteX7" fmla="*/ 935038 w 1806575"/>
                <a:gd name="connsiteY7" fmla="*/ 125412 h 309562"/>
                <a:gd name="connsiteX8" fmla="*/ 1797050 w 1806575"/>
                <a:gd name="connsiteY8" fmla="*/ 309562 h 309562"/>
                <a:gd name="connsiteX9" fmla="*/ 1806575 w 1806575"/>
                <a:gd name="connsiteY9" fmla="*/ 25400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6575" h="309562">
                  <a:moveTo>
                    <a:pt x="0" y="0"/>
                  </a:moveTo>
                  <a:lnTo>
                    <a:pt x="26988" y="68262"/>
                  </a:lnTo>
                  <a:lnTo>
                    <a:pt x="152400" y="44450"/>
                  </a:lnTo>
                  <a:lnTo>
                    <a:pt x="185738" y="85725"/>
                  </a:lnTo>
                  <a:lnTo>
                    <a:pt x="363538" y="192087"/>
                  </a:lnTo>
                  <a:lnTo>
                    <a:pt x="611188" y="201612"/>
                  </a:lnTo>
                  <a:lnTo>
                    <a:pt x="795338" y="138112"/>
                  </a:lnTo>
                  <a:lnTo>
                    <a:pt x="935038" y="125412"/>
                  </a:lnTo>
                  <a:lnTo>
                    <a:pt x="1797050" y="309562"/>
                  </a:lnTo>
                  <a:lnTo>
                    <a:pt x="1806575" y="254000"/>
                  </a:ln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9BCC91-A743-4819-A44E-2DF68093B52B}"/>
                </a:ext>
              </a:extLst>
            </p:cNvPr>
            <p:cNvGrpSpPr/>
            <p:nvPr/>
          </p:nvGrpSpPr>
          <p:grpSpPr>
            <a:xfrm>
              <a:off x="6657984" y="1088248"/>
              <a:ext cx="1617663" cy="207169"/>
              <a:chOff x="6610350" y="1116806"/>
              <a:chExt cx="1617663" cy="207169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14E5C63-1B77-4D1A-8927-883BE9468831}"/>
                  </a:ext>
                </a:extLst>
              </p:cNvPr>
              <p:cNvSpPr/>
              <p:nvPr/>
            </p:nvSpPr>
            <p:spPr>
              <a:xfrm>
                <a:off x="6610350" y="1130300"/>
                <a:ext cx="1617663" cy="190500"/>
              </a:xfrm>
              <a:custGeom>
                <a:avLst/>
                <a:gdLst>
                  <a:gd name="connsiteX0" fmla="*/ 0 w 1617663"/>
                  <a:gd name="connsiteY0" fmla="*/ 106363 h 190500"/>
                  <a:gd name="connsiteX1" fmla="*/ 182563 w 1617663"/>
                  <a:gd name="connsiteY1" fmla="*/ 49213 h 190500"/>
                  <a:gd name="connsiteX2" fmla="*/ 312738 w 1617663"/>
                  <a:gd name="connsiteY2" fmla="*/ 57150 h 190500"/>
                  <a:gd name="connsiteX3" fmla="*/ 492125 w 1617663"/>
                  <a:gd name="connsiteY3" fmla="*/ 31750 h 190500"/>
                  <a:gd name="connsiteX4" fmla="*/ 674688 w 1617663"/>
                  <a:gd name="connsiteY4" fmla="*/ 36513 h 190500"/>
                  <a:gd name="connsiteX5" fmla="*/ 1408113 w 1617663"/>
                  <a:gd name="connsiteY5" fmla="*/ 173038 h 190500"/>
                  <a:gd name="connsiteX6" fmla="*/ 1554163 w 1617663"/>
                  <a:gd name="connsiteY6" fmla="*/ 188913 h 190500"/>
                  <a:gd name="connsiteX7" fmla="*/ 1609725 w 1617663"/>
                  <a:gd name="connsiteY7" fmla="*/ 190500 h 190500"/>
                  <a:gd name="connsiteX8" fmla="*/ 1617663 w 1617663"/>
                  <a:gd name="connsiteY8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7663" h="190500">
                    <a:moveTo>
                      <a:pt x="0" y="106363"/>
                    </a:moveTo>
                    <a:lnTo>
                      <a:pt x="182563" y="49213"/>
                    </a:lnTo>
                    <a:lnTo>
                      <a:pt x="312738" y="57150"/>
                    </a:lnTo>
                    <a:lnTo>
                      <a:pt x="492125" y="31750"/>
                    </a:lnTo>
                    <a:lnTo>
                      <a:pt x="674688" y="36513"/>
                    </a:lnTo>
                    <a:lnTo>
                      <a:pt x="1408113" y="173038"/>
                    </a:lnTo>
                    <a:lnTo>
                      <a:pt x="1554163" y="188913"/>
                    </a:lnTo>
                    <a:lnTo>
                      <a:pt x="1609725" y="190500"/>
                    </a:lnTo>
                    <a:lnTo>
                      <a:pt x="1617663" y="0"/>
                    </a:lnTo>
                  </a:path>
                </a:pathLst>
              </a:custGeom>
              <a:noFill/>
              <a:ln w="222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B624E51-66C3-455F-9868-A0B021704303}"/>
                  </a:ext>
                </a:extLst>
              </p:cNvPr>
              <p:cNvSpPr/>
              <p:nvPr/>
            </p:nvSpPr>
            <p:spPr>
              <a:xfrm>
                <a:off x="7900988" y="1116806"/>
                <a:ext cx="326231" cy="207169"/>
              </a:xfrm>
              <a:custGeom>
                <a:avLst/>
                <a:gdLst>
                  <a:gd name="connsiteX0" fmla="*/ 326231 w 326231"/>
                  <a:gd name="connsiteY0" fmla="*/ 0 h 207169"/>
                  <a:gd name="connsiteX1" fmla="*/ 319087 w 326231"/>
                  <a:gd name="connsiteY1" fmla="*/ 207169 h 207169"/>
                  <a:gd name="connsiteX2" fmla="*/ 214312 w 326231"/>
                  <a:gd name="connsiteY2" fmla="*/ 202407 h 207169"/>
                  <a:gd name="connsiteX3" fmla="*/ 0 w 326231"/>
                  <a:gd name="connsiteY3" fmla="*/ 157163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207169">
                    <a:moveTo>
                      <a:pt x="326231" y="0"/>
                    </a:moveTo>
                    <a:lnTo>
                      <a:pt x="319087" y="207169"/>
                    </a:lnTo>
                    <a:lnTo>
                      <a:pt x="214312" y="202407"/>
                    </a:lnTo>
                    <a:lnTo>
                      <a:pt x="0" y="157163"/>
                    </a:ln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29BD65-CC34-4B75-98D3-512D9516FA40}"/>
                </a:ext>
              </a:extLst>
            </p:cNvPr>
            <p:cNvSpPr/>
            <p:nvPr/>
          </p:nvSpPr>
          <p:spPr>
            <a:xfrm>
              <a:off x="6652427" y="1151581"/>
              <a:ext cx="1144588" cy="261937"/>
            </a:xfrm>
            <a:custGeom>
              <a:avLst/>
              <a:gdLst>
                <a:gd name="connsiteX0" fmla="*/ 0 w 1144588"/>
                <a:gd name="connsiteY0" fmla="*/ 69850 h 261937"/>
                <a:gd name="connsiteX1" fmla="*/ 161925 w 1144588"/>
                <a:gd name="connsiteY1" fmla="*/ 12700 h 261937"/>
                <a:gd name="connsiteX2" fmla="*/ 292100 w 1144588"/>
                <a:gd name="connsiteY2" fmla="*/ 26987 h 261937"/>
                <a:gd name="connsiteX3" fmla="*/ 465138 w 1144588"/>
                <a:gd name="connsiteY3" fmla="*/ 0 h 261937"/>
                <a:gd name="connsiteX4" fmla="*/ 665163 w 1144588"/>
                <a:gd name="connsiteY4" fmla="*/ 0 h 261937"/>
                <a:gd name="connsiteX5" fmla="*/ 1049338 w 1144588"/>
                <a:gd name="connsiteY5" fmla="*/ 79375 h 261937"/>
                <a:gd name="connsiteX6" fmla="*/ 1144588 w 1144588"/>
                <a:gd name="connsiteY6" fmla="*/ 122237 h 261937"/>
                <a:gd name="connsiteX7" fmla="*/ 1116013 w 1144588"/>
                <a:gd name="connsiteY7" fmla="*/ 139700 h 261937"/>
                <a:gd name="connsiteX8" fmla="*/ 1119188 w 1144588"/>
                <a:gd name="connsiteY8" fmla="*/ 169862 h 261937"/>
                <a:gd name="connsiteX9" fmla="*/ 1120775 w 1144588"/>
                <a:gd name="connsiteY9" fmla="*/ 193675 h 261937"/>
                <a:gd name="connsiteX10" fmla="*/ 1103313 w 1144588"/>
                <a:gd name="connsiteY10" fmla="*/ 198437 h 261937"/>
                <a:gd name="connsiteX11" fmla="*/ 909638 w 1144588"/>
                <a:gd name="connsiteY11" fmla="*/ 176212 h 261937"/>
                <a:gd name="connsiteX12" fmla="*/ 754063 w 1144588"/>
                <a:gd name="connsiteY12" fmla="*/ 200025 h 261937"/>
                <a:gd name="connsiteX13" fmla="*/ 601663 w 1144588"/>
                <a:gd name="connsiteY13" fmla="*/ 261937 h 261937"/>
                <a:gd name="connsiteX14" fmla="*/ 366713 w 1144588"/>
                <a:gd name="connsiteY14" fmla="*/ 250825 h 261937"/>
                <a:gd name="connsiteX15" fmla="*/ 234950 w 1144588"/>
                <a:gd name="connsiteY15" fmla="*/ 176212 h 261937"/>
                <a:gd name="connsiteX16" fmla="*/ 188913 w 1144588"/>
                <a:gd name="connsiteY16" fmla="*/ 165100 h 261937"/>
                <a:gd name="connsiteX17" fmla="*/ 147638 w 1144588"/>
                <a:gd name="connsiteY17" fmla="*/ 104775 h 261937"/>
                <a:gd name="connsiteX18" fmla="*/ 19050 w 1144588"/>
                <a:gd name="connsiteY18" fmla="*/ 123825 h 261937"/>
                <a:gd name="connsiteX19" fmla="*/ 0 w 1144588"/>
                <a:gd name="connsiteY19" fmla="*/ 69850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4588" h="261937">
                  <a:moveTo>
                    <a:pt x="0" y="69850"/>
                  </a:moveTo>
                  <a:lnTo>
                    <a:pt x="161925" y="12700"/>
                  </a:lnTo>
                  <a:lnTo>
                    <a:pt x="292100" y="26987"/>
                  </a:lnTo>
                  <a:lnTo>
                    <a:pt x="465138" y="0"/>
                  </a:lnTo>
                  <a:lnTo>
                    <a:pt x="665163" y="0"/>
                  </a:lnTo>
                  <a:lnTo>
                    <a:pt x="1049338" y="79375"/>
                  </a:lnTo>
                  <a:lnTo>
                    <a:pt x="1144588" y="122237"/>
                  </a:lnTo>
                  <a:lnTo>
                    <a:pt x="1116013" y="139700"/>
                  </a:lnTo>
                  <a:lnTo>
                    <a:pt x="1119188" y="169862"/>
                  </a:lnTo>
                  <a:lnTo>
                    <a:pt x="1120775" y="193675"/>
                  </a:lnTo>
                  <a:lnTo>
                    <a:pt x="1103313" y="198437"/>
                  </a:lnTo>
                  <a:lnTo>
                    <a:pt x="909638" y="176212"/>
                  </a:lnTo>
                  <a:lnTo>
                    <a:pt x="754063" y="200025"/>
                  </a:lnTo>
                  <a:lnTo>
                    <a:pt x="601663" y="261937"/>
                  </a:lnTo>
                  <a:lnTo>
                    <a:pt x="366713" y="250825"/>
                  </a:lnTo>
                  <a:lnTo>
                    <a:pt x="234950" y="176212"/>
                  </a:lnTo>
                  <a:lnTo>
                    <a:pt x="188913" y="165100"/>
                  </a:lnTo>
                  <a:lnTo>
                    <a:pt x="147638" y="104775"/>
                  </a:lnTo>
                  <a:lnTo>
                    <a:pt x="19050" y="123825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61C8B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49650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2255" y="-180975"/>
            <a:ext cx="12401550" cy="65055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8359224" y="1325941"/>
            <a:ext cx="763005" cy="67809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9182521" y="659688"/>
            <a:ext cx="205351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NORTH ROOSEVELT PARK LEVEE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8851818" y="2516014"/>
            <a:ext cx="763005" cy="67809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668457" y="2110445"/>
            <a:ext cx="24092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NORTH VALKER ROAD LEVEE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8851818" y="3972767"/>
            <a:ext cx="763005" cy="44754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10100758" y="4699732"/>
            <a:ext cx="594456" cy="504346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202571" y="4093184"/>
            <a:ext cx="16492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27</a:t>
            </a:r>
            <a:r>
              <a:rPr lang="en-US" sz="2000" b="1" baseline="30000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STREET DIVERSION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408696" y="4895494"/>
            <a:ext cx="16492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KELLER </a:t>
            </a:r>
          </a:p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LEVEE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Long Term Future Focus – Minot Milestone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BCC845-33D9-4915-A4A0-5FDEF37D6009}"/>
              </a:ext>
            </a:extLst>
          </p:cNvPr>
          <p:cNvGrpSpPr/>
          <p:nvPr/>
        </p:nvGrpSpPr>
        <p:grpSpPr>
          <a:xfrm>
            <a:off x="6721486" y="1041818"/>
            <a:ext cx="1812132" cy="435769"/>
            <a:chOff x="6652427" y="1088248"/>
            <a:chExt cx="1812132" cy="43576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514EB11-12C2-45CF-A1C7-5760B1C8F178}"/>
                </a:ext>
              </a:extLst>
            </p:cNvPr>
            <p:cNvSpPr/>
            <p:nvPr/>
          </p:nvSpPr>
          <p:spPr>
            <a:xfrm>
              <a:off x="6657984" y="1214455"/>
              <a:ext cx="1806575" cy="309562"/>
            </a:xfrm>
            <a:custGeom>
              <a:avLst/>
              <a:gdLst>
                <a:gd name="connsiteX0" fmla="*/ 0 w 1806575"/>
                <a:gd name="connsiteY0" fmla="*/ 0 h 309562"/>
                <a:gd name="connsiteX1" fmla="*/ 26988 w 1806575"/>
                <a:gd name="connsiteY1" fmla="*/ 68262 h 309562"/>
                <a:gd name="connsiteX2" fmla="*/ 152400 w 1806575"/>
                <a:gd name="connsiteY2" fmla="*/ 44450 h 309562"/>
                <a:gd name="connsiteX3" fmla="*/ 185738 w 1806575"/>
                <a:gd name="connsiteY3" fmla="*/ 85725 h 309562"/>
                <a:gd name="connsiteX4" fmla="*/ 363538 w 1806575"/>
                <a:gd name="connsiteY4" fmla="*/ 192087 h 309562"/>
                <a:gd name="connsiteX5" fmla="*/ 611188 w 1806575"/>
                <a:gd name="connsiteY5" fmla="*/ 201612 h 309562"/>
                <a:gd name="connsiteX6" fmla="*/ 795338 w 1806575"/>
                <a:gd name="connsiteY6" fmla="*/ 138112 h 309562"/>
                <a:gd name="connsiteX7" fmla="*/ 935038 w 1806575"/>
                <a:gd name="connsiteY7" fmla="*/ 125412 h 309562"/>
                <a:gd name="connsiteX8" fmla="*/ 1797050 w 1806575"/>
                <a:gd name="connsiteY8" fmla="*/ 309562 h 309562"/>
                <a:gd name="connsiteX9" fmla="*/ 1806575 w 1806575"/>
                <a:gd name="connsiteY9" fmla="*/ 25400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6575" h="309562">
                  <a:moveTo>
                    <a:pt x="0" y="0"/>
                  </a:moveTo>
                  <a:lnTo>
                    <a:pt x="26988" y="68262"/>
                  </a:lnTo>
                  <a:lnTo>
                    <a:pt x="152400" y="44450"/>
                  </a:lnTo>
                  <a:lnTo>
                    <a:pt x="185738" y="85725"/>
                  </a:lnTo>
                  <a:lnTo>
                    <a:pt x="363538" y="192087"/>
                  </a:lnTo>
                  <a:lnTo>
                    <a:pt x="611188" y="201612"/>
                  </a:lnTo>
                  <a:lnTo>
                    <a:pt x="795338" y="138112"/>
                  </a:lnTo>
                  <a:lnTo>
                    <a:pt x="935038" y="125412"/>
                  </a:lnTo>
                  <a:lnTo>
                    <a:pt x="1797050" y="309562"/>
                  </a:lnTo>
                  <a:lnTo>
                    <a:pt x="1806575" y="254000"/>
                  </a:ln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6F34E07-8548-4E89-9AB2-703C9C08B4B9}"/>
                </a:ext>
              </a:extLst>
            </p:cNvPr>
            <p:cNvGrpSpPr/>
            <p:nvPr/>
          </p:nvGrpSpPr>
          <p:grpSpPr>
            <a:xfrm>
              <a:off x="6657984" y="1088248"/>
              <a:ext cx="1617663" cy="207169"/>
              <a:chOff x="6610350" y="1116806"/>
              <a:chExt cx="1617663" cy="207169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DC06B27-E1B7-4B34-ADE3-24AEF2AB66B0}"/>
                  </a:ext>
                </a:extLst>
              </p:cNvPr>
              <p:cNvSpPr/>
              <p:nvPr/>
            </p:nvSpPr>
            <p:spPr>
              <a:xfrm>
                <a:off x="6610350" y="1130300"/>
                <a:ext cx="1617663" cy="190500"/>
              </a:xfrm>
              <a:custGeom>
                <a:avLst/>
                <a:gdLst>
                  <a:gd name="connsiteX0" fmla="*/ 0 w 1617663"/>
                  <a:gd name="connsiteY0" fmla="*/ 106363 h 190500"/>
                  <a:gd name="connsiteX1" fmla="*/ 182563 w 1617663"/>
                  <a:gd name="connsiteY1" fmla="*/ 49213 h 190500"/>
                  <a:gd name="connsiteX2" fmla="*/ 312738 w 1617663"/>
                  <a:gd name="connsiteY2" fmla="*/ 57150 h 190500"/>
                  <a:gd name="connsiteX3" fmla="*/ 492125 w 1617663"/>
                  <a:gd name="connsiteY3" fmla="*/ 31750 h 190500"/>
                  <a:gd name="connsiteX4" fmla="*/ 674688 w 1617663"/>
                  <a:gd name="connsiteY4" fmla="*/ 36513 h 190500"/>
                  <a:gd name="connsiteX5" fmla="*/ 1408113 w 1617663"/>
                  <a:gd name="connsiteY5" fmla="*/ 173038 h 190500"/>
                  <a:gd name="connsiteX6" fmla="*/ 1554163 w 1617663"/>
                  <a:gd name="connsiteY6" fmla="*/ 188913 h 190500"/>
                  <a:gd name="connsiteX7" fmla="*/ 1609725 w 1617663"/>
                  <a:gd name="connsiteY7" fmla="*/ 190500 h 190500"/>
                  <a:gd name="connsiteX8" fmla="*/ 1617663 w 1617663"/>
                  <a:gd name="connsiteY8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7663" h="190500">
                    <a:moveTo>
                      <a:pt x="0" y="106363"/>
                    </a:moveTo>
                    <a:lnTo>
                      <a:pt x="182563" y="49213"/>
                    </a:lnTo>
                    <a:lnTo>
                      <a:pt x="312738" y="57150"/>
                    </a:lnTo>
                    <a:lnTo>
                      <a:pt x="492125" y="31750"/>
                    </a:lnTo>
                    <a:lnTo>
                      <a:pt x="674688" y="36513"/>
                    </a:lnTo>
                    <a:lnTo>
                      <a:pt x="1408113" y="173038"/>
                    </a:lnTo>
                    <a:lnTo>
                      <a:pt x="1554163" y="188913"/>
                    </a:lnTo>
                    <a:lnTo>
                      <a:pt x="1609725" y="190500"/>
                    </a:lnTo>
                    <a:lnTo>
                      <a:pt x="1617663" y="0"/>
                    </a:lnTo>
                  </a:path>
                </a:pathLst>
              </a:custGeom>
              <a:noFill/>
              <a:ln w="222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585A2C4B-CDC3-4C5C-AEF6-0DE96A0FD5A4}"/>
                  </a:ext>
                </a:extLst>
              </p:cNvPr>
              <p:cNvSpPr/>
              <p:nvPr/>
            </p:nvSpPr>
            <p:spPr>
              <a:xfrm>
                <a:off x="7900988" y="1116806"/>
                <a:ext cx="326231" cy="207169"/>
              </a:xfrm>
              <a:custGeom>
                <a:avLst/>
                <a:gdLst>
                  <a:gd name="connsiteX0" fmla="*/ 326231 w 326231"/>
                  <a:gd name="connsiteY0" fmla="*/ 0 h 207169"/>
                  <a:gd name="connsiteX1" fmla="*/ 319087 w 326231"/>
                  <a:gd name="connsiteY1" fmla="*/ 207169 h 207169"/>
                  <a:gd name="connsiteX2" fmla="*/ 214312 w 326231"/>
                  <a:gd name="connsiteY2" fmla="*/ 202407 h 207169"/>
                  <a:gd name="connsiteX3" fmla="*/ 0 w 326231"/>
                  <a:gd name="connsiteY3" fmla="*/ 157163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207169">
                    <a:moveTo>
                      <a:pt x="326231" y="0"/>
                    </a:moveTo>
                    <a:lnTo>
                      <a:pt x="319087" y="207169"/>
                    </a:lnTo>
                    <a:lnTo>
                      <a:pt x="214312" y="202407"/>
                    </a:lnTo>
                    <a:lnTo>
                      <a:pt x="0" y="157163"/>
                    </a:ln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3B3DE96-1789-4F66-913C-0A66BE525397}"/>
                </a:ext>
              </a:extLst>
            </p:cNvPr>
            <p:cNvSpPr/>
            <p:nvPr/>
          </p:nvSpPr>
          <p:spPr>
            <a:xfrm>
              <a:off x="6652427" y="1151581"/>
              <a:ext cx="1144588" cy="261937"/>
            </a:xfrm>
            <a:custGeom>
              <a:avLst/>
              <a:gdLst>
                <a:gd name="connsiteX0" fmla="*/ 0 w 1144588"/>
                <a:gd name="connsiteY0" fmla="*/ 69850 h 261937"/>
                <a:gd name="connsiteX1" fmla="*/ 161925 w 1144588"/>
                <a:gd name="connsiteY1" fmla="*/ 12700 h 261937"/>
                <a:gd name="connsiteX2" fmla="*/ 292100 w 1144588"/>
                <a:gd name="connsiteY2" fmla="*/ 26987 h 261937"/>
                <a:gd name="connsiteX3" fmla="*/ 465138 w 1144588"/>
                <a:gd name="connsiteY3" fmla="*/ 0 h 261937"/>
                <a:gd name="connsiteX4" fmla="*/ 665163 w 1144588"/>
                <a:gd name="connsiteY4" fmla="*/ 0 h 261937"/>
                <a:gd name="connsiteX5" fmla="*/ 1049338 w 1144588"/>
                <a:gd name="connsiteY5" fmla="*/ 79375 h 261937"/>
                <a:gd name="connsiteX6" fmla="*/ 1144588 w 1144588"/>
                <a:gd name="connsiteY6" fmla="*/ 122237 h 261937"/>
                <a:gd name="connsiteX7" fmla="*/ 1116013 w 1144588"/>
                <a:gd name="connsiteY7" fmla="*/ 139700 h 261937"/>
                <a:gd name="connsiteX8" fmla="*/ 1119188 w 1144588"/>
                <a:gd name="connsiteY8" fmla="*/ 169862 h 261937"/>
                <a:gd name="connsiteX9" fmla="*/ 1120775 w 1144588"/>
                <a:gd name="connsiteY9" fmla="*/ 193675 h 261937"/>
                <a:gd name="connsiteX10" fmla="*/ 1103313 w 1144588"/>
                <a:gd name="connsiteY10" fmla="*/ 198437 h 261937"/>
                <a:gd name="connsiteX11" fmla="*/ 909638 w 1144588"/>
                <a:gd name="connsiteY11" fmla="*/ 176212 h 261937"/>
                <a:gd name="connsiteX12" fmla="*/ 754063 w 1144588"/>
                <a:gd name="connsiteY12" fmla="*/ 200025 h 261937"/>
                <a:gd name="connsiteX13" fmla="*/ 601663 w 1144588"/>
                <a:gd name="connsiteY13" fmla="*/ 261937 h 261937"/>
                <a:gd name="connsiteX14" fmla="*/ 366713 w 1144588"/>
                <a:gd name="connsiteY14" fmla="*/ 250825 h 261937"/>
                <a:gd name="connsiteX15" fmla="*/ 234950 w 1144588"/>
                <a:gd name="connsiteY15" fmla="*/ 176212 h 261937"/>
                <a:gd name="connsiteX16" fmla="*/ 188913 w 1144588"/>
                <a:gd name="connsiteY16" fmla="*/ 165100 h 261937"/>
                <a:gd name="connsiteX17" fmla="*/ 147638 w 1144588"/>
                <a:gd name="connsiteY17" fmla="*/ 104775 h 261937"/>
                <a:gd name="connsiteX18" fmla="*/ 19050 w 1144588"/>
                <a:gd name="connsiteY18" fmla="*/ 123825 h 261937"/>
                <a:gd name="connsiteX19" fmla="*/ 0 w 1144588"/>
                <a:gd name="connsiteY19" fmla="*/ 69850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4588" h="261937">
                  <a:moveTo>
                    <a:pt x="0" y="69850"/>
                  </a:moveTo>
                  <a:lnTo>
                    <a:pt x="161925" y="12700"/>
                  </a:lnTo>
                  <a:lnTo>
                    <a:pt x="292100" y="26987"/>
                  </a:lnTo>
                  <a:lnTo>
                    <a:pt x="465138" y="0"/>
                  </a:lnTo>
                  <a:lnTo>
                    <a:pt x="665163" y="0"/>
                  </a:lnTo>
                  <a:lnTo>
                    <a:pt x="1049338" y="79375"/>
                  </a:lnTo>
                  <a:lnTo>
                    <a:pt x="1144588" y="122237"/>
                  </a:lnTo>
                  <a:lnTo>
                    <a:pt x="1116013" y="139700"/>
                  </a:lnTo>
                  <a:lnTo>
                    <a:pt x="1119188" y="169862"/>
                  </a:lnTo>
                  <a:lnTo>
                    <a:pt x="1120775" y="193675"/>
                  </a:lnTo>
                  <a:lnTo>
                    <a:pt x="1103313" y="198437"/>
                  </a:lnTo>
                  <a:lnTo>
                    <a:pt x="909638" y="176212"/>
                  </a:lnTo>
                  <a:lnTo>
                    <a:pt x="754063" y="200025"/>
                  </a:lnTo>
                  <a:lnTo>
                    <a:pt x="601663" y="261937"/>
                  </a:lnTo>
                  <a:lnTo>
                    <a:pt x="366713" y="250825"/>
                  </a:lnTo>
                  <a:lnTo>
                    <a:pt x="234950" y="176212"/>
                  </a:lnTo>
                  <a:lnTo>
                    <a:pt x="188913" y="165100"/>
                  </a:lnTo>
                  <a:lnTo>
                    <a:pt x="147638" y="104775"/>
                  </a:lnTo>
                  <a:lnTo>
                    <a:pt x="19050" y="123825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61C8B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C6F556E-E74F-4A36-98F8-AF7DB7CB08D8}"/>
              </a:ext>
            </a:extLst>
          </p:cNvPr>
          <p:cNvSpPr/>
          <p:nvPr/>
        </p:nvSpPr>
        <p:spPr>
          <a:xfrm>
            <a:off x="7928372" y="1341834"/>
            <a:ext cx="608409" cy="136922"/>
          </a:xfrm>
          <a:custGeom>
            <a:avLst/>
            <a:gdLst>
              <a:gd name="connsiteX0" fmla="*/ 0 w 608409"/>
              <a:gd name="connsiteY0" fmla="*/ 50007 h 136922"/>
              <a:gd name="connsiteX1" fmla="*/ 1191 w 608409"/>
              <a:gd name="connsiteY1" fmla="*/ 0 h 136922"/>
              <a:gd name="connsiteX2" fmla="*/ 592931 w 608409"/>
              <a:gd name="connsiteY2" fmla="*/ 136922 h 136922"/>
              <a:gd name="connsiteX3" fmla="*/ 608409 w 608409"/>
              <a:gd name="connsiteY3" fmla="*/ 88107 h 136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8409" h="136922">
                <a:moveTo>
                  <a:pt x="0" y="50007"/>
                </a:moveTo>
                <a:lnTo>
                  <a:pt x="1191" y="0"/>
                </a:lnTo>
                <a:lnTo>
                  <a:pt x="592931" y="136922"/>
                </a:lnTo>
                <a:lnTo>
                  <a:pt x="608409" y="88107"/>
                </a:ln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350" y="-161925"/>
            <a:ext cx="12392025" cy="64865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156550" y="1135697"/>
            <a:ext cx="3035450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REMOVES REMAINING APPROX. 25% OF MINOT RESIDENTS FROM THE FEMA REGULATORY FLOODPLAIN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Future Regulatory Floodplain Following Milestone 3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CAFEEE4-0972-4C13-AD8D-7C057D208F31}"/>
              </a:ext>
            </a:extLst>
          </p:cNvPr>
          <p:cNvSpPr/>
          <p:nvPr/>
        </p:nvSpPr>
        <p:spPr>
          <a:xfrm>
            <a:off x="6713944" y="1158495"/>
            <a:ext cx="1135063" cy="201612"/>
          </a:xfrm>
          <a:custGeom>
            <a:avLst/>
            <a:gdLst>
              <a:gd name="connsiteX0" fmla="*/ 0 w 1806575"/>
              <a:gd name="connsiteY0" fmla="*/ 0 h 309562"/>
              <a:gd name="connsiteX1" fmla="*/ 26988 w 1806575"/>
              <a:gd name="connsiteY1" fmla="*/ 68262 h 309562"/>
              <a:gd name="connsiteX2" fmla="*/ 152400 w 1806575"/>
              <a:gd name="connsiteY2" fmla="*/ 44450 h 309562"/>
              <a:gd name="connsiteX3" fmla="*/ 185738 w 1806575"/>
              <a:gd name="connsiteY3" fmla="*/ 85725 h 309562"/>
              <a:gd name="connsiteX4" fmla="*/ 363538 w 1806575"/>
              <a:gd name="connsiteY4" fmla="*/ 192087 h 309562"/>
              <a:gd name="connsiteX5" fmla="*/ 611188 w 1806575"/>
              <a:gd name="connsiteY5" fmla="*/ 201612 h 309562"/>
              <a:gd name="connsiteX6" fmla="*/ 795338 w 1806575"/>
              <a:gd name="connsiteY6" fmla="*/ 138112 h 309562"/>
              <a:gd name="connsiteX7" fmla="*/ 935038 w 1806575"/>
              <a:gd name="connsiteY7" fmla="*/ 125412 h 309562"/>
              <a:gd name="connsiteX8" fmla="*/ 1797050 w 1806575"/>
              <a:gd name="connsiteY8" fmla="*/ 309562 h 309562"/>
              <a:gd name="connsiteX9" fmla="*/ 1806575 w 1806575"/>
              <a:gd name="connsiteY9" fmla="*/ 254000 h 309562"/>
              <a:gd name="connsiteX0" fmla="*/ 0 w 1806575"/>
              <a:gd name="connsiteY0" fmla="*/ 0 h 255735"/>
              <a:gd name="connsiteX1" fmla="*/ 26988 w 1806575"/>
              <a:gd name="connsiteY1" fmla="*/ 68262 h 255735"/>
              <a:gd name="connsiteX2" fmla="*/ 152400 w 1806575"/>
              <a:gd name="connsiteY2" fmla="*/ 44450 h 255735"/>
              <a:gd name="connsiteX3" fmla="*/ 185738 w 1806575"/>
              <a:gd name="connsiteY3" fmla="*/ 85725 h 255735"/>
              <a:gd name="connsiteX4" fmla="*/ 363538 w 1806575"/>
              <a:gd name="connsiteY4" fmla="*/ 192087 h 255735"/>
              <a:gd name="connsiteX5" fmla="*/ 611188 w 1806575"/>
              <a:gd name="connsiteY5" fmla="*/ 201612 h 255735"/>
              <a:gd name="connsiteX6" fmla="*/ 795338 w 1806575"/>
              <a:gd name="connsiteY6" fmla="*/ 138112 h 255735"/>
              <a:gd name="connsiteX7" fmla="*/ 935038 w 1806575"/>
              <a:gd name="connsiteY7" fmla="*/ 125412 h 255735"/>
              <a:gd name="connsiteX8" fmla="*/ 1080294 w 1806575"/>
              <a:gd name="connsiteY8" fmla="*/ 154781 h 255735"/>
              <a:gd name="connsiteX9" fmla="*/ 1806575 w 1806575"/>
              <a:gd name="connsiteY9" fmla="*/ 254000 h 255735"/>
              <a:gd name="connsiteX0" fmla="*/ 0 w 1157685"/>
              <a:gd name="connsiteY0" fmla="*/ 0 h 201612"/>
              <a:gd name="connsiteX1" fmla="*/ 26988 w 1157685"/>
              <a:gd name="connsiteY1" fmla="*/ 68262 h 201612"/>
              <a:gd name="connsiteX2" fmla="*/ 152400 w 1157685"/>
              <a:gd name="connsiteY2" fmla="*/ 44450 h 201612"/>
              <a:gd name="connsiteX3" fmla="*/ 185738 w 1157685"/>
              <a:gd name="connsiteY3" fmla="*/ 85725 h 201612"/>
              <a:gd name="connsiteX4" fmla="*/ 363538 w 1157685"/>
              <a:gd name="connsiteY4" fmla="*/ 192087 h 201612"/>
              <a:gd name="connsiteX5" fmla="*/ 611188 w 1157685"/>
              <a:gd name="connsiteY5" fmla="*/ 201612 h 201612"/>
              <a:gd name="connsiteX6" fmla="*/ 795338 w 1157685"/>
              <a:gd name="connsiteY6" fmla="*/ 138112 h 201612"/>
              <a:gd name="connsiteX7" fmla="*/ 935038 w 1157685"/>
              <a:gd name="connsiteY7" fmla="*/ 125412 h 201612"/>
              <a:gd name="connsiteX8" fmla="*/ 1080294 w 1157685"/>
              <a:gd name="connsiteY8" fmla="*/ 154781 h 201612"/>
              <a:gd name="connsiteX9" fmla="*/ 1157685 w 1157685"/>
              <a:gd name="connsiteY9" fmla="*/ 153988 h 201612"/>
              <a:gd name="connsiteX0" fmla="*/ 0 w 1157685"/>
              <a:gd name="connsiteY0" fmla="*/ 0 h 201612"/>
              <a:gd name="connsiteX1" fmla="*/ 26988 w 1157685"/>
              <a:gd name="connsiteY1" fmla="*/ 68262 h 201612"/>
              <a:gd name="connsiteX2" fmla="*/ 152400 w 1157685"/>
              <a:gd name="connsiteY2" fmla="*/ 44450 h 201612"/>
              <a:gd name="connsiteX3" fmla="*/ 185738 w 1157685"/>
              <a:gd name="connsiteY3" fmla="*/ 85725 h 201612"/>
              <a:gd name="connsiteX4" fmla="*/ 363538 w 1157685"/>
              <a:gd name="connsiteY4" fmla="*/ 192087 h 201612"/>
              <a:gd name="connsiteX5" fmla="*/ 611188 w 1157685"/>
              <a:gd name="connsiteY5" fmla="*/ 201612 h 201612"/>
              <a:gd name="connsiteX6" fmla="*/ 795338 w 1157685"/>
              <a:gd name="connsiteY6" fmla="*/ 138112 h 201612"/>
              <a:gd name="connsiteX7" fmla="*/ 935038 w 1157685"/>
              <a:gd name="connsiteY7" fmla="*/ 125412 h 201612"/>
              <a:gd name="connsiteX8" fmla="*/ 1060053 w 1157685"/>
              <a:gd name="connsiteY8" fmla="*/ 146447 h 201612"/>
              <a:gd name="connsiteX9" fmla="*/ 1157685 w 1157685"/>
              <a:gd name="connsiteY9" fmla="*/ 153988 h 201612"/>
              <a:gd name="connsiteX0" fmla="*/ 0 w 1160066"/>
              <a:gd name="connsiteY0" fmla="*/ 0 h 201612"/>
              <a:gd name="connsiteX1" fmla="*/ 26988 w 1160066"/>
              <a:gd name="connsiteY1" fmla="*/ 68262 h 201612"/>
              <a:gd name="connsiteX2" fmla="*/ 152400 w 1160066"/>
              <a:gd name="connsiteY2" fmla="*/ 44450 h 201612"/>
              <a:gd name="connsiteX3" fmla="*/ 185738 w 1160066"/>
              <a:gd name="connsiteY3" fmla="*/ 85725 h 201612"/>
              <a:gd name="connsiteX4" fmla="*/ 363538 w 1160066"/>
              <a:gd name="connsiteY4" fmla="*/ 192087 h 201612"/>
              <a:gd name="connsiteX5" fmla="*/ 611188 w 1160066"/>
              <a:gd name="connsiteY5" fmla="*/ 201612 h 201612"/>
              <a:gd name="connsiteX6" fmla="*/ 795338 w 1160066"/>
              <a:gd name="connsiteY6" fmla="*/ 138112 h 201612"/>
              <a:gd name="connsiteX7" fmla="*/ 935038 w 1160066"/>
              <a:gd name="connsiteY7" fmla="*/ 125412 h 201612"/>
              <a:gd name="connsiteX8" fmla="*/ 1060053 w 1160066"/>
              <a:gd name="connsiteY8" fmla="*/ 146447 h 201612"/>
              <a:gd name="connsiteX9" fmla="*/ 1160066 w 1160066"/>
              <a:gd name="connsiteY9" fmla="*/ 170657 h 201612"/>
              <a:gd name="connsiteX0" fmla="*/ 0 w 1160066"/>
              <a:gd name="connsiteY0" fmla="*/ 0 h 201612"/>
              <a:gd name="connsiteX1" fmla="*/ 26988 w 1160066"/>
              <a:gd name="connsiteY1" fmla="*/ 68262 h 201612"/>
              <a:gd name="connsiteX2" fmla="*/ 152400 w 1160066"/>
              <a:gd name="connsiteY2" fmla="*/ 44450 h 201612"/>
              <a:gd name="connsiteX3" fmla="*/ 185738 w 1160066"/>
              <a:gd name="connsiteY3" fmla="*/ 85725 h 201612"/>
              <a:gd name="connsiteX4" fmla="*/ 363538 w 1160066"/>
              <a:gd name="connsiteY4" fmla="*/ 192087 h 201612"/>
              <a:gd name="connsiteX5" fmla="*/ 611188 w 1160066"/>
              <a:gd name="connsiteY5" fmla="*/ 201612 h 201612"/>
              <a:gd name="connsiteX6" fmla="*/ 795338 w 1160066"/>
              <a:gd name="connsiteY6" fmla="*/ 138112 h 201612"/>
              <a:gd name="connsiteX7" fmla="*/ 935038 w 1160066"/>
              <a:gd name="connsiteY7" fmla="*/ 125412 h 201612"/>
              <a:gd name="connsiteX8" fmla="*/ 1067197 w 1160066"/>
              <a:gd name="connsiteY8" fmla="*/ 154781 h 201612"/>
              <a:gd name="connsiteX9" fmla="*/ 1160066 w 1160066"/>
              <a:gd name="connsiteY9" fmla="*/ 170657 h 201612"/>
              <a:gd name="connsiteX0" fmla="*/ 0 w 1135063"/>
              <a:gd name="connsiteY0" fmla="*/ 0 h 201612"/>
              <a:gd name="connsiteX1" fmla="*/ 26988 w 1135063"/>
              <a:gd name="connsiteY1" fmla="*/ 68262 h 201612"/>
              <a:gd name="connsiteX2" fmla="*/ 152400 w 1135063"/>
              <a:gd name="connsiteY2" fmla="*/ 44450 h 201612"/>
              <a:gd name="connsiteX3" fmla="*/ 185738 w 1135063"/>
              <a:gd name="connsiteY3" fmla="*/ 85725 h 201612"/>
              <a:gd name="connsiteX4" fmla="*/ 363538 w 1135063"/>
              <a:gd name="connsiteY4" fmla="*/ 192087 h 201612"/>
              <a:gd name="connsiteX5" fmla="*/ 611188 w 1135063"/>
              <a:gd name="connsiteY5" fmla="*/ 201612 h 201612"/>
              <a:gd name="connsiteX6" fmla="*/ 795338 w 1135063"/>
              <a:gd name="connsiteY6" fmla="*/ 138112 h 201612"/>
              <a:gd name="connsiteX7" fmla="*/ 935038 w 1135063"/>
              <a:gd name="connsiteY7" fmla="*/ 125412 h 201612"/>
              <a:gd name="connsiteX8" fmla="*/ 1067197 w 1135063"/>
              <a:gd name="connsiteY8" fmla="*/ 154781 h 201612"/>
              <a:gd name="connsiteX9" fmla="*/ 1135063 w 1135063"/>
              <a:gd name="connsiteY9" fmla="*/ 176610 h 20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5063" h="201612">
                <a:moveTo>
                  <a:pt x="0" y="0"/>
                </a:moveTo>
                <a:lnTo>
                  <a:pt x="26988" y="68262"/>
                </a:lnTo>
                <a:lnTo>
                  <a:pt x="152400" y="44450"/>
                </a:lnTo>
                <a:lnTo>
                  <a:pt x="185738" y="85725"/>
                </a:lnTo>
                <a:lnTo>
                  <a:pt x="363538" y="192087"/>
                </a:lnTo>
                <a:lnTo>
                  <a:pt x="611188" y="201612"/>
                </a:lnTo>
                <a:lnTo>
                  <a:pt x="795338" y="138112"/>
                </a:lnTo>
                <a:lnTo>
                  <a:pt x="935038" y="125412"/>
                </a:lnTo>
                <a:lnTo>
                  <a:pt x="1067197" y="154781"/>
                </a:lnTo>
                <a:cubicBezTo>
                  <a:pt x="1070372" y="136260"/>
                  <a:pt x="1131888" y="195131"/>
                  <a:pt x="1135063" y="176610"/>
                </a:cubicBezTo>
              </a:path>
            </a:pathLst>
          </a:custGeom>
          <a:noFill/>
          <a:ln w="57150">
            <a:solidFill>
              <a:schemeClr val="accent4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514784B-A717-4F01-BAB5-BE81252F3A9C}"/>
              </a:ext>
            </a:extLst>
          </p:cNvPr>
          <p:cNvGrpSpPr/>
          <p:nvPr/>
        </p:nvGrpSpPr>
        <p:grpSpPr>
          <a:xfrm>
            <a:off x="6713944" y="1032289"/>
            <a:ext cx="1617663" cy="207169"/>
            <a:chOff x="6610350" y="1116806"/>
            <a:chExt cx="1617663" cy="20716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715E10B-FF43-4E41-8FBD-2BFA21368774}"/>
                </a:ext>
              </a:extLst>
            </p:cNvPr>
            <p:cNvSpPr/>
            <p:nvPr/>
          </p:nvSpPr>
          <p:spPr>
            <a:xfrm>
              <a:off x="6610350" y="1130300"/>
              <a:ext cx="1617663" cy="190500"/>
            </a:xfrm>
            <a:custGeom>
              <a:avLst/>
              <a:gdLst>
                <a:gd name="connsiteX0" fmla="*/ 0 w 1617663"/>
                <a:gd name="connsiteY0" fmla="*/ 106363 h 190500"/>
                <a:gd name="connsiteX1" fmla="*/ 182563 w 1617663"/>
                <a:gd name="connsiteY1" fmla="*/ 49213 h 190500"/>
                <a:gd name="connsiteX2" fmla="*/ 312738 w 1617663"/>
                <a:gd name="connsiteY2" fmla="*/ 57150 h 190500"/>
                <a:gd name="connsiteX3" fmla="*/ 492125 w 1617663"/>
                <a:gd name="connsiteY3" fmla="*/ 31750 h 190500"/>
                <a:gd name="connsiteX4" fmla="*/ 674688 w 1617663"/>
                <a:gd name="connsiteY4" fmla="*/ 36513 h 190500"/>
                <a:gd name="connsiteX5" fmla="*/ 1408113 w 1617663"/>
                <a:gd name="connsiteY5" fmla="*/ 173038 h 190500"/>
                <a:gd name="connsiteX6" fmla="*/ 1554163 w 1617663"/>
                <a:gd name="connsiteY6" fmla="*/ 188913 h 190500"/>
                <a:gd name="connsiteX7" fmla="*/ 1609725 w 1617663"/>
                <a:gd name="connsiteY7" fmla="*/ 190500 h 190500"/>
                <a:gd name="connsiteX8" fmla="*/ 1617663 w 1617663"/>
                <a:gd name="connsiteY8" fmla="*/ 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7663" h="190500">
                  <a:moveTo>
                    <a:pt x="0" y="106363"/>
                  </a:moveTo>
                  <a:lnTo>
                    <a:pt x="182563" y="49213"/>
                  </a:lnTo>
                  <a:lnTo>
                    <a:pt x="312738" y="57150"/>
                  </a:lnTo>
                  <a:lnTo>
                    <a:pt x="492125" y="31750"/>
                  </a:lnTo>
                  <a:lnTo>
                    <a:pt x="674688" y="36513"/>
                  </a:lnTo>
                  <a:lnTo>
                    <a:pt x="1408113" y="173038"/>
                  </a:lnTo>
                  <a:lnTo>
                    <a:pt x="1554163" y="188913"/>
                  </a:lnTo>
                  <a:lnTo>
                    <a:pt x="1609725" y="190500"/>
                  </a:lnTo>
                  <a:lnTo>
                    <a:pt x="1617663" y="0"/>
                  </a:lnTo>
                </a:path>
              </a:pathLst>
            </a:custGeom>
            <a:noFill/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EF0E018-056D-459E-A391-E2225B3BF369}"/>
                </a:ext>
              </a:extLst>
            </p:cNvPr>
            <p:cNvSpPr/>
            <p:nvPr/>
          </p:nvSpPr>
          <p:spPr>
            <a:xfrm>
              <a:off x="7900988" y="1116806"/>
              <a:ext cx="326231" cy="207169"/>
            </a:xfrm>
            <a:custGeom>
              <a:avLst/>
              <a:gdLst>
                <a:gd name="connsiteX0" fmla="*/ 326231 w 326231"/>
                <a:gd name="connsiteY0" fmla="*/ 0 h 207169"/>
                <a:gd name="connsiteX1" fmla="*/ 319087 w 326231"/>
                <a:gd name="connsiteY1" fmla="*/ 207169 h 207169"/>
                <a:gd name="connsiteX2" fmla="*/ 214312 w 326231"/>
                <a:gd name="connsiteY2" fmla="*/ 202407 h 207169"/>
                <a:gd name="connsiteX3" fmla="*/ 0 w 326231"/>
                <a:gd name="connsiteY3" fmla="*/ 157163 h 207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26231" h="207169">
                  <a:moveTo>
                    <a:pt x="326231" y="0"/>
                  </a:moveTo>
                  <a:lnTo>
                    <a:pt x="319087" y="207169"/>
                  </a:lnTo>
                  <a:lnTo>
                    <a:pt x="214312" y="202407"/>
                  </a:lnTo>
                  <a:lnTo>
                    <a:pt x="0" y="157163"/>
                  </a:lnTo>
                </a:path>
              </a:pathLst>
            </a:custGeom>
            <a:noFill/>
            <a:ln w="508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E684D9F-1CD3-4235-80F7-ECDC064A6763}"/>
              </a:ext>
            </a:extLst>
          </p:cNvPr>
          <p:cNvSpPr/>
          <p:nvPr/>
        </p:nvSpPr>
        <p:spPr>
          <a:xfrm>
            <a:off x="6708387" y="1095622"/>
            <a:ext cx="1144588" cy="261937"/>
          </a:xfrm>
          <a:custGeom>
            <a:avLst/>
            <a:gdLst>
              <a:gd name="connsiteX0" fmla="*/ 0 w 1144588"/>
              <a:gd name="connsiteY0" fmla="*/ 69850 h 261937"/>
              <a:gd name="connsiteX1" fmla="*/ 161925 w 1144588"/>
              <a:gd name="connsiteY1" fmla="*/ 12700 h 261937"/>
              <a:gd name="connsiteX2" fmla="*/ 292100 w 1144588"/>
              <a:gd name="connsiteY2" fmla="*/ 26987 h 261937"/>
              <a:gd name="connsiteX3" fmla="*/ 465138 w 1144588"/>
              <a:gd name="connsiteY3" fmla="*/ 0 h 261937"/>
              <a:gd name="connsiteX4" fmla="*/ 665163 w 1144588"/>
              <a:gd name="connsiteY4" fmla="*/ 0 h 261937"/>
              <a:gd name="connsiteX5" fmla="*/ 1049338 w 1144588"/>
              <a:gd name="connsiteY5" fmla="*/ 79375 h 261937"/>
              <a:gd name="connsiteX6" fmla="*/ 1144588 w 1144588"/>
              <a:gd name="connsiteY6" fmla="*/ 122237 h 261937"/>
              <a:gd name="connsiteX7" fmla="*/ 1116013 w 1144588"/>
              <a:gd name="connsiteY7" fmla="*/ 139700 h 261937"/>
              <a:gd name="connsiteX8" fmla="*/ 1119188 w 1144588"/>
              <a:gd name="connsiteY8" fmla="*/ 169862 h 261937"/>
              <a:gd name="connsiteX9" fmla="*/ 1120775 w 1144588"/>
              <a:gd name="connsiteY9" fmla="*/ 193675 h 261937"/>
              <a:gd name="connsiteX10" fmla="*/ 1103313 w 1144588"/>
              <a:gd name="connsiteY10" fmla="*/ 198437 h 261937"/>
              <a:gd name="connsiteX11" fmla="*/ 909638 w 1144588"/>
              <a:gd name="connsiteY11" fmla="*/ 176212 h 261937"/>
              <a:gd name="connsiteX12" fmla="*/ 754063 w 1144588"/>
              <a:gd name="connsiteY12" fmla="*/ 200025 h 261937"/>
              <a:gd name="connsiteX13" fmla="*/ 601663 w 1144588"/>
              <a:gd name="connsiteY13" fmla="*/ 261937 h 261937"/>
              <a:gd name="connsiteX14" fmla="*/ 366713 w 1144588"/>
              <a:gd name="connsiteY14" fmla="*/ 250825 h 261937"/>
              <a:gd name="connsiteX15" fmla="*/ 234950 w 1144588"/>
              <a:gd name="connsiteY15" fmla="*/ 176212 h 261937"/>
              <a:gd name="connsiteX16" fmla="*/ 188913 w 1144588"/>
              <a:gd name="connsiteY16" fmla="*/ 165100 h 261937"/>
              <a:gd name="connsiteX17" fmla="*/ 147638 w 1144588"/>
              <a:gd name="connsiteY17" fmla="*/ 104775 h 261937"/>
              <a:gd name="connsiteX18" fmla="*/ 19050 w 1144588"/>
              <a:gd name="connsiteY18" fmla="*/ 123825 h 261937"/>
              <a:gd name="connsiteX19" fmla="*/ 0 w 1144588"/>
              <a:gd name="connsiteY19" fmla="*/ 69850 h 261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144588" h="261937">
                <a:moveTo>
                  <a:pt x="0" y="69850"/>
                </a:moveTo>
                <a:lnTo>
                  <a:pt x="161925" y="12700"/>
                </a:lnTo>
                <a:lnTo>
                  <a:pt x="292100" y="26987"/>
                </a:lnTo>
                <a:lnTo>
                  <a:pt x="465138" y="0"/>
                </a:lnTo>
                <a:lnTo>
                  <a:pt x="665163" y="0"/>
                </a:lnTo>
                <a:lnTo>
                  <a:pt x="1049338" y="79375"/>
                </a:lnTo>
                <a:lnTo>
                  <a:pt x="1144588" y="122237"/>
                </a:lnTo>
                <a:lnTo>
                  <a:pt x="1116013" y="139700"/>
                </a:lnTo>
                <a:lnTo>
                  <a:pt x="1119188" y="169862"/>
                </a:lnTo>
                <a:lnTo>
                  <a:pt x="1120775" y="193675"/>
                </a:lnTo>
                <a:lnTo>
                  <a:pt x="1103313" y="198437"/>
                </a:lnTo>
                <a:lnTo>
                  <a:pt x="909638" y="176212"/>
                </a:lnTo>
                <a:lnTo>
                  <a:pt x="754063" y="200025"/>
                </a:lnTo>
                <a:lnTo>
                  <a:pt x="601663" y="261937"/>
                </a:lnTo>
                <a:lnTo>
                  <a:pt x="366713" y="250825"/>
                </a:lnTo>
                <a:lnTo>
                  <a:pt x="234950" y="176212"/>
                </a:lnTo>
                <a:lnTo>
                  <a:pt x="188913" y="165100"/>
                </a:lnTo>
                <a:lnTo>
                  <a:pt x="147638" y="104775"/>
                </a:lnTo>
                <a:lnTo>
                  <a:pt x="19050" y="123825"/>
                </a:lnTo>
                <a:lnTo>
                  <a:pt x="0" y="69850"/>
                </a:lnTo>
                <a:close/>
              </a:path>
            </a:pathLst>
          </a:custGeom>
          <a:solidFill>
            <a:srgbClr val="61C8B7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1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5488" y="-127970"/>
            <a:ext cx="12394164" cy="649605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80573" y="351666"/>
            <a:ext cx="242304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MI-6: DOWNTOWN</a:t>
            </a:r>
          </a:p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LEVEE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>
            <a:off x="5657516" y="876299"/>
            <a:ext cx="533734" cy="404814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556892" y="138038"/>
            <a:ext cx="220274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MI-7: ROOSEVELT PARK LEVEE</a:t>
            </a:r>
          </a:p>
        </p:txBody>
      </p:sp>
      <p:cxnSp>
        <p:nvCxnSpPr>
          <p:cNvPr id="10" name="Straight Arrow Connector 9"/>
          <p:cNvCxnSpPr>
            <a:cxnSpLocks/>
            <a:stCxn id="12" idx="3"/>
          </p:cNvCxnSpPr>
          <p:nvPr/>
        </p:nvCxnSpPr>
        <p:spPr>
          <a:xfrm flipV="1">
            <a:off x="7270573" y="2451869"/>
            <a:ext cx="841164" cy="132820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718051" y="3272246"/>
            <a:ext cx="2552522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MI-8: BURDICK EXPRESSWAY BRIDGE REPLACEMENT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Future Focus – Minot Milestone 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6098FF-025E-403F-BE2B-1AC26769E7D6}"/>
              </a:ext>
            </a:extLst>
          </p:cNvPr>
          <p:cNvSpPr/>
          <p:nvPr/>
        </p:nvSpPr>
        <p:spPr>
          <a:xfrm>
            <a:off x="1097280" y="5075444"/>
            <a:ext cx="220906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u="sng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DETAILED DESIGN AUTHORIZED SPRING 2021</a:t>
            </a:r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endParaRPr lang="en-US" sz="2000" b="1" dirty="0">
              <a:ln w="0"/>
              <a:solidFill>
                <a:prstClr val="black"/>
              </a:solidFill>
              <a:effectLst>
                <a:glow rad="381000">
                  <a:prstClr val="white">
                    <a:alpha val="50000"/>
                  </a:prstClr>
                </a:glow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0D03318-02B8-4755-BA7E-3AF46E084034}"/>
              </a:ext>
            </a:extLst>
          </p:cNvPr>
          <p:cNvGrpSpPr/>
          <p:nvPr/>
        </p:nvGrpSpPr>
        <p:grpSpPr>
          <a:xfrm>
            <a:off x="6652427" y="1088248"/>
            <a:ext cx="1812132" cy="435769"/>
            <a:chOff x="6652427" y="1088248"/>
            <a:chExt cx="1812132" cy="435769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FE29BDE-AC0E-41A5-91F7-115759DC093C}"/>
                </a:ext>
              </a:extLst>
            </p:cNvPr>
            <p:cNvSpPr/>
            <p:nvPr/>
          </p:nvSpPr>
          <p:spPr>
            <a:xfrm>
              <a:off x="6657984" y="1214455"/>
              <a:ext cx="1806575" cy="309562"/>
            </a:xfrm>
            <a:custGeom>
              <a:avLst/>
              <a:gdLst>
                <a:gd name="connsiteX0" fmla="*/ 0 w 1806575"/>
                <a:gd name="connsiteY0" fmla="*/ 0 h 309562"/>
                <a:gd name="connsiteX1" fmla="*/ 26988 w 1806575"/>
                <a:gd name="connsiteY1" fmla="*/ 68262 h 309562"/>
                <a:gd name="connsiteX2" fmla="*/ 152400 w 1806575"/>
                <a:gd name="connsiteY2" fmla="*/ 44450 h 309562"/>
                <a:gd name="connsiteX3" fmla="*/ 185738 w 1806575"/>
                <a:gd name="connsiteY3" fmla="*/ 85725 h 309562"/>
                <a:gd name="connsiteX4" fmla="*/ 363538 w 1806575"/>
                <a:gd name="connsiteY4" fmla="*/ 192087 h 309562"/>
                <a:gd name="connsiteX5" fmla="*/ 611188 w 1806575"/>
                <a:gd name="connsiteY5" fmla="*/ 201612 h 309562"/>
                <a:gd name="connsiteX6" fmla="*/ 795338 w 1806575"/>
                <a:gd name="connsiteY6" fmla="*/ 138112 h 309562"/>
                <a:gd name="connsiteX7" fmla="*/ 935038 w 1806575"/>
                <a:gd name="connsiteY7" fmla="*/ 125412 h 309562"/>
                <a:gd name="connsiteX8" fmla="*/ 1797050 w 1806575"/>
                <a:gd name="connsiteY8" fmla="*/ 309562 h 309562"/>
                <a:gd name="connsiteX9" fmla="*/ 1806575 w 1806575"/>
                <a:gd name="connsiteY9" fmla="*/ 254000 h 309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06575" h="309562">
                  <a:moveTo>
                    <a:pt x="0" y="0"/>
                  </a:moveTo>
                  <a:lnTo>
                    <a:pt x="26988" y="68262"/>
                  </a:lnTo>
                  <a:lnTo>
                    <a:pt x="152400" y="44450"/>
                  </a:lnTo>
                  <a:lnTo>
                    <a:pt x="185738" y="85725"/>
                  </a:lnTo>
                  <a:lnTo>
                    <a:pt x="363538" y="192087"/>
                  </a:lnTo>
                  <a:lnTo>
                    <a:pt x="611188" y="201612"/>
                  </a:lnTo>
                  <a:lnTo>
                    <a:pt x="795338" y="138112"/>
                  </a:lnTo>
                  <a:lnTo>
                    <a:pt x="935038" y="125412"/>
                  </a:lnTo>
                  <a:lnTo>
                    <a:pt x="1797050" y="309562"/>
                  </a:lnTo>
                  <a:lnTo>
                    <a:pt x="1806575" y="254000"/>
                  </a:lnTo>
                </a:path>
              </a:pathLst>
            </a:custGeom>
            <a:noFill/>
            <a:ln w="57150">
              <a:solidFill>
                <a:schemeClr val="accent4">
                  <a:lumMod val="60000"/>
                  <a:lumOff val="40000"/>
                  <a:alpha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994B918-2126-4672-9E36-2A61BDE7A57E}"/>
                </a:ext>
              </a:extLst>
            </p:cNvPr>
            <p:cNvGrpSpPr/>
            <p:nvPr/>
          </p:nvGrpSpPr>
          <p:grpSpPr>
            <a:xfrm>
              <a:off x="6657984" y="1088248"/>
              <a:ext cx="1617663" cy="207169"/>
              <a:chOff x="6610350" y="1116806"/>
              <a:chExt cx="1617663" cy="207169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D62FEDA5-3175-49F0-BC58-0CE808EA9B23}"/>
                  </a:ext>
                </a:extLst>
              </p:cNvPr>
              <p:cNvSpPr/>
              <p:nvPr/>
            </p:nvSpPr>
            <p:spPr>
              <a:xfrm>
                <a:off x="6610350" y="1130300"/>
                <a:ext cx="1617663" cy="190500"/>
              </a:xfrm>
              <a:custGeom>
                <a:avLst/>
                <a:gdLst>
                  <a:gd name="connsiteX0" fmla="*/ 0 w 1617663"/>
                  <a:gd name="connsiteY0" fmla="*/ 106363 h 190500"/>
                  <a:gd name="connsiteX1" fmla="*/ 182563 w 1617663"/>
                  <a:gd name="connsiteY1" fmla="*/ 49213 h 190500"/>
                  <a:gd name="connsiteX2" fmla="*/ 312738 w 1617663"/>
                  <a:gd name="connsiteY2" fmla="*/ 57150 h 190500"/>
                  <a:gd name="connsiteX3" fmla="*/ 492125 w 1617663"/>
                  <a:gd name="connsiteY3" fmla="*/ 31750 h 190500"/>
                  <a:gd name="connsiteX4" fmla="*/ 674688 w 1617663"/>
                  <a:gd name="connsiteY4" fmla="*/ 36513 h 190500"/>
                  <a:gd name="connsiteX5" fmla="*/ 1408113 w 1617663"/>
                  <a:gd name="connsiteY5" fmla="*/ 173038 h 190500"/>
                  <a:gd name="connsiteX6" fmla="*/ 1554163 w 1617663"/>
                  <a:gd name="connsiteY6" fmla="*/ 188913 h 190500"/>
                  <a:gd name="connsiteX7" fmla="*/ 1609725 w 1617663"/>
                  <a:gd name="connsiteY7" fmla="*/ 190500 h 190500"/>
                  <a:gd name="connsiteX8" fmla="*/ 1617663 w 1617663"/>
                  <a:gd name="connsiteY8" fmla="*/ 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17663" h="190500">
                    <a:moveTo>
                      <a:pt x="0" y="106363"/>
                    </a:moveTo>
                    <a:lnTo>
                      <a:pt x="182563" y="49213"/>
                    </a:lnTo>
                    <a:lnTo>
                      <a:pt x="312738" y="57150"/>
                    </a:lnTo>
                    <a:lnTo>
                      <a:pt x="492125" y="31750"/>
                    </a:lnTo>
                    <a:lnTo>
                      <a:pt x="674688" y="36513"/>
                    </a:lnTo>
                    <a:lnTo>
                      <a:pt x="1408113" y="173038"/>
                    </a:lnTo>
                    <a:lnTo>
                      <a:pt x="1554163" y="188913"/>
                    </a:lnTo>
                    <a:lnTo>
                      <a:pt x="1609725" y="190500"/>
                    </a:lnTo>
                    <a:lnTo>
                      <a:pt x="1617663" y="0"/>
                    </a:lnTo>
                  </a:path>
                </a:pathLst>
              </a:custGeom>
              <a:noFill/>
              <a:ln w="22225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6DB07EEE-00E7-4703-8213-AD925D301563}"/>
                  </a:ext>
                </a:extLst>
              </p:cNvPr>
              <p:cNvSpPr/>
              <p:nvPr/>
            </p:nvSpPr>
            <p:spPr>
              <a:xfrm>
                <a:off x="7900988" y="1116806"/>
                <a:ext cx="326231" cy="207169"/>
              </a:xfrm>
              <a:custGeom>
                <a:avLst/>
                <a:gdLst>
                  <a:gd name="connsiteX0" fmla="*/ 326231 w 326231"/>
                  <a:gd name="connsiteY0" fmla="*/ 0 h 207169"/>
                  <a:gd name="connsiteX1" fmla="*/ 319087 w 326231"/>
                  <a:gd name="connsiteY1" fmla="*/ 207169 h 207169"/>
                  <a:gd name="connsiteX2" fmla="*/ 214312 w 326231"/>
                  <a:gd name="connsiteY2" fmla="*/ 202407 h 207169"/>
                  <a:gd name="connsiteX3" fmla="*/ 0 w 326231"/>
                  <a:gd name="connsiteY3" fmla="*/ 157163 h 207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231" h="207169">
                    <a:moveTo>
                      <a:pt x="326231" y="0"/>
                    </a:moveTo>
                    <a:lnTo>
                      <a:pt x="319087" y="207169"/>
                    </a:lnTo>
                    <a:lnTo>
                      <a:pt x="214312" y="202407"/>
                    </a:lnTo>
                    <a:lnTo>
                      <a:pt x="0" y="157163"/>
                    </a:lnTo>
                  </a:path>
                </a:pathLst>
              </a:custGeom>
              <a:noFill/>
              <a:ln w="5080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7E57F89-C464-4F8B-B11A-256E5AD451C5}"/>
                </a:ext>
              </a:extLst>
            </p:cNvPr>
            <p:cNvSpPr/>
            <p:nvPr/>
          </p:nvSpPr>
          <p:spPr>
            <a:xfrm>
              <a:off x="6652427" y="1151581"/>
              <a:ext cx="1144588" cy="261937"/>
            </a:xfrm>
            <a:custGeom>
              <a:avLst/>
              <a:gdLst>
                <a:gd name="connsiteX0" fmla="*/ 0 w 1144588"/>
                <a:gd name="connsiteY0" fmla="*/ 69850 h 261937"/>
                <a:gd name="connsiteX1" fmla="*/ 161925 w 1144588"/>
                <a:gd name="connsiteY1" fmla="*/ 12700 h 261937"/>
                <a:gd name="connsiteX2" fmla="*/ 292100 w 1144588"/>
                <a:gd name="connsiteY2" fmla="*/ 26987 h 261937"/>
                <a:gd name="connsiteX3" fmla="*/ 465138 w 1144588"/>
                <a:gd name="connsiteY3" fmla="*/ 0 h 261937"/>
                <a:gd name="connsiteX4" fmla="*/ 665163 w 1144588"/>
                <a:gd name="connsiteY4" fmla="*/ 0 h 261937"/>
                <a:gd name="connsiteX5" fmla="*/ 1049338 w 1144588"/>
                <a:gd name="connsiteY5" fmla="*/ 79375 h 261937"/>
                <a:gd name="connsiteX6" fmla="*/ 1144588 w 1144588"/>
                <a:gd name="connsiteY6" fmla="*/ 122237 h 261937"/>
                <a:gd name="connsiteX7" fmla="*/ 1116013 w 1144588"/>
                <a:gd name="connsiteY7" fmla="*/ 139700 h 261937"/>
                <a:gd name="connsiteX8" fmla="*/ 1119188 w 1144588"/>
                <a:gd name="connsiteY8" fmla="*/ 169862 h 261937"/>
                <a:gd name="connsiteX9" fmla="*/ 1120775 w 1144588"/>
                <a:gd name="connsiteY9" fmla="*/ 193675 h 261937"/>
                <a:gd name="connsiteX10" fmla="*/ 1103313 w 1144588"/>
                <a:gd name="connsiteY10" fmla="*/ 198437 h 261937"/>
                <a:gd name="connsiteX11" fmla="*/ 909638 w 1144588"/>
                <a:gd name="connsiteY11" fmla="*/ 176212 h 261937"/>
                <a:gd name="connsiteX12" fmla="*/ 754063 w 1144588"/>
                <a:gd name="connsiteY12" fmla="*/ 200025 h 261937"/>
                <a:gd name="connsiteX13" fmla="*/ 601663 w 1144588"/>
                <a:gd name="connsiteY13" fmla="*/ 261937 h 261937"/>
                <a:gd name="connsiteX14" fmla="*/ 366713 w 1144588"/>
                <a:gd name="connsiteY14" fmla="*/ 250825 h 261937"/>
                <a:gd name="connsiteX15" fmla="*/ 234950 w 1144588"/>
                <a:gd name="connsiteY15" fmla="*/ 176212 h 261937"/>
                <a:gd name="connsiteX16" fmla="*/ 188913 w 1144588"/>
                <a:gd name="connsiteY16" fmla="*/ 165100 h 261937"/>
                <a:gd name="connsiteX17" fmla="*/ 147638 w 1144588"/>
                <a:gd name="connsiteY17" fmla="*/ 104775 h 261937"/>
                <a:gd name="connsiteX18" fmla="*/ 19050 w 1144588"/>
                <a:gd name="connsiteY18" fmla="*/ 123825 h 261937"/>
                <a:gd name="connsiteX19" fmla="*/ 0 w 1144588"/>
                <a:gd name="connsiteY19" fmla="*/ 69850 h 261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44588" h="261937">
                  <a:moveTo>
                    <a:pt x="0" y="69850"/>
                  </a:moveTo>
                  <a:lnTo>
                    <a:pt x="161925" y="12700"/>
                  </a:lnTo>
                  <a:lnTo>
                    <a:pt x="292100" y="26987"/>
                  </a:lnTo>
                  <a:lnTo>
                    <a:pt x="465138" y="0"/>
                  </a:lnTo>
                  <a:lnTo>
                    <a:pt x="665163" y="0"/>
                  </a:lnTo>
                  <a:lnTo>
                    <a:pt x="1049338" y="79375"/>
                  </a:lnTo>
                  <a:lnTo>
                    <a:pt x="1144588" y="122237"/>
                  </a:lnTo>
                  <a:lnTo>
                    <a:pt x="1116013" y="139700"/>
                  </a:lnTo>
                  <a:lnTo>
                    <a:pt x="1119188" y="169862"/>
                  </a:lnTo>
                  <a:lnTo>
                    <a:pt x="1120775" y="193675"/>
                  </a:lnTo>
                  <a:lnTo>
                    <a:pt x="1103313" y="198437"/>
                  </a:lnTo>
                  <a:lnTo>
                    <a:pt x="909638" y="176212"/>
                  </a:lnTo>
                  <a:lnTo>
                    <a:pt x="754063" y="200025"/>
                  </a:lnTo>
                  <a:lnTo>
                    <a:pt x="601663" y="261937"/>
                  </a:lnTo>
                  <a:lnTo>
                    <a:pt x="366713" y="250825"/>
                  </a:lnTo>
                  <a:lnTo>
                    <a:pt x="234950" y="176212"/>
                  </a:lnTo>
                  <a:lnTo>
                    <a:pt x="188913" y="165100"/>
                  </a:lnTo>
                  <a:lnTo>
                    <a:pt x="147638" y="104775"/>
                  </a:lnTo>
                  <a:lnTo>
                    <a:pt x="19050" y="123825"/>
                  </a:lnTo>
                  <a:lnTo>
                    <a:pt x="0" y="69850"/>
                  </a:lnTo>
                  <a:close/>
                </a:path>
              </a:pathLst>
            </a:custGeom>
            <a:solidFill>
              <a:srgbClr val="61C8B7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1F47458-D1A7-47FE-A07E-600BC94DF931}"/>
              </a:ext>
            </a:extLst>
          </p:cNvPr>
          <p:cNvSpPr/>
          <p:nvPr/>
        </p:nvSpPr>
        <p:spPr>
          <a:xfrm>
            <a:off x="9854799" y="1261118"/>
            <a:ext cx="19562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PHASE MI-9: VALKER ROAD LEVEE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0731CD4-0EC8-41F6-8AD2-19F90A898C9C}"/>
              </a:ext>
            </a:extLst>
          </p:cNvPr>
          <p:cNvCxnSpPr>
            <a:cxnSpLocks/>
          </p:cNvCxnSpPr>
          <p:nvPr/>
        </p:nvCxnSpPr>
        <p:spPr>
          <a:xfrm flipH="1">
            <a:off x="8553199" y="1748751"/>
            <a:ext cx="1302001" cy="1249095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A26886-71EE-4FAB-BF84-8F1BC0324A10}"/>
              </a:ext>
            </a:extLst>
          </p:cNvPr>
          <p:cNvSpPr/>
          <p:nvPr/>
        </p:nvSpPr>
        <p:spPr>
          <a:xfrm>
            <a:off x="7315200" y="1450994"/>
            <a:ext cx="1002007" cy="952728"/>
          </a:xfrm>
          <a:custGeom>
            <a:avLst/>
            <a:gdLst>
              <a:gd name="connsiteX0" fmla="*/ 0 w 1002007"/>
              <a:gd name="connsiteY0" fmla="*/ 109509 h 952728"/>
              <a:gd name="connsiteX1" fmla="*/ 0 w 1002007"/>
              <a:gd name="connsiteY1" fmla="*/ 295674 h 952728"/>
              <a:gd name="connsiteX2" fmla="*/ 213543 w 1002007"/>
              <a:gd name="connsiteY2" fmla="*/ 268297 h 952728"/>
              <a:gd name="connsiteX3" fmla="*/ 240920 w 1002007"/>
              <a:gd name="connsiteY3" fmla="*/ 772038 h 952728"/>
              <a:gd name="connsiteX4" fmla="*/ 678956 w 1002007"/>
              <a:gd name="connsiteY4" fmla="*/ 837744 h 952728"/>
              <a:gd name="connsiteX5" fmla="*/ 673480 w 1002007"/>
              <a:gd name="connsiteY5" fmla="*/ 925351 h 952728"/>
              <a:gd name="connsiteX6" fmla="*/ 1002007 w 1002007"/>
              <a:gd name="connsiteY6" fmla="*/ 952728 h 952728"/>
              <a:gd name="connsiteX7" fmla="*/ 832268 w 1002007"/>
              <a:gd name="connsiteY7" fmla="*/ 646103 h 952728"/>
              <a:gd name="connsiteX8" fmla="*/ 465413 w 1002007"/>
              <a:gd name="connsiteY8" fmla="*/ 580398 h 952728"/>
              <a:gd name="connsiteX9" fmla="*/ 465413 w 1002007"/>
              <a:gd name="connsiteY9" fmla="*/ 158788 h 952728"/>
              <a:gd name="connsiteX10" fmla="*/ 410659 w 1002007"/>
              <a:gd name="connsiteY10" fmla="*/ 0 h 952728"/>
              <a:gd name="connsiteX11" fmla="*/ 104034 w 1002007"/>
              <a:gd name="connsiteY11" fmla="*/ 32853 h 952728"/>
              <a:gd name="connsiteX12" fmla="*/ 0 w 1002007"/>
              <a:gd name="connsiteY12" fmla="*/ 109509 h 952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2007" h="952728">
                <a:moveTo>
                  <a:pt x="0" y="109509"/>
                </a:moveTo>
                <a:lnTo>
                  <a:pt x="0" y="295674"/>
                </a:lnTo>
                <a:lnTo>
                  <a:pt x="213543" y="268297"/>
                </a:lnTo>
                <a:lnTo>
                  <a:pt x="240920" y="772038"/>
                </a:lnTo>
                <a:lnTo>
                  <a:pt x="678956" y="837744"/>
                </a:lnTo>
                <a:lnTo>
                  <a:pt x="673480" y="925351"/>
                </a:lnTo>
                <a:lnTo>
                  <a:pt x="1002007" y="952728"/>
                </a:lnTo>
                <a:lnTo>
                  <a:pt x="832268" y="646103"/>
                </a:lnTo>
                <a:lnTo>
                  <a:pt x="465413" y="580398"/>
                </a:lnTo>
                <a:lnTo>
                  <a:pt x="465413" y="158788"/>
                </a:lnTo>
                <a:lnTo>
                  <a:pt x="410659" y="0"/>
                </a:lnTo>
                <a:lnTo>
                  <a:pt x="104034" y="32853"/>
                </a:lnTo>
                <a:lnTo>
                  <a:pt x="0" y="109509"/>
                </a:lnTo>
                <a:close/>
              </a:path>
            </a:pathLst>
          </a:cu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7797015" y="827739"/>
            <a:ext cx="667544" cy="63807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E9DFF11C-DB66-461A-B2FA-CE455789C1DE}"/>
              </a:ext>
            </a:extLst>
          </p:cNvPr>
          <p:cNvSpPr/>
          <p:nvPr/>
        </p:nvSpPr>
        <p:spPr>
          <a:xfrm>
            <a:off x="5884069" y="1281113"/>
            <a:ext cx="1397794" cy="540543"/>
          </a:xfrm>
          <a:custGeom>
            <a:avLst/>
            <a:gdLst>
              <a:gd name="connsiteX0" fmla="*/ 78581 w 1397794"/>
              <a:gd name="connsiteY0" fmla="*/ 347662 h 540543"/>
              <a:gd name="connsiteX1" fmla="*/ 0 w 1397794"/>
              <a:gd name="connsiteY1" fmla="*/ 166687 h 540543"/>
              <a:gd name="connsiteX2" fmla="*/ 473869 w 1397794"/>
              <a:gd name="connsiteY2" fmla="*/ 0 h 540543"/>
              <a:gd name="connsiteX3" fmla="*/ 661987 w 1397794"/>
              <a:gd name="connsiteY3" fmla="*/ 71437 h 540543"/>
              <a:gd name="connsiteX4" fmla="*/ 962025 w 1397794"/>
              <a:gd name="connsiteY4" fmla="*/ 240506 h 540543"/>
              <a:gd name="connsiteX5" fmla="*/ 1033462 w 1397794"/>
              <a:gd name="connsiteY5" fmla="*/ 321468 h 540543"/>
              <a:gd name="connsiteX6" fmla="*/ 1390650 w 1397794"/>
              <a:gd name="connsiteY6" fmla="*/ 273843 h 540543"/>
              <a:gd name="connsiteX7" fmla="*/ 1397794 w 1397794"/>
              <a:gd name="connsiteY7" fmla="*/ 461962 h 540543"/>
              <a:gd name="connsiteX8" fmla="*/ 942975 w 1397794"/>
              <a:gd name="connsiteY8" fmla="*/ 540543 h 540543"/>
              <a:gd name="connsiteX9" fmla="*/ 790575 w 1397794"/>
              <a:gd name="connsiteY9" fmla="*/ 478631 h 540543"/>
              <a:gd name="connsiteX10" fmla="*/ 552450 w 1397794"/>
              <a:gd name="connsiteY10" fmla="*/ 226218 h 540543"/>
              <a:gd name="connsiteX11" fmla="*/ 78581 w 1397794"/>
              <a:gd name="connsiteY11" fmla="*/ 347662 h 54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97794" h="540543">
                <a:moveTo>
                  <a:pt x="78581" y="347662"/>
                </a:moveTo>
                <a:lnTo>
                  <a:pt x="0" y="166687"/>
                </a:lnTo>
                <a:lnTo>
                  <a:pt x="473869" y="0"/>
                </a:lnTo>
                <a:lnTo>
                  <a:pt x="661987" y="71437"/>
                </a:lnTo>
                <a:lnTo>
                  <a:pt x="962025" y="240506"/>
                </a:lnTo>
                <a:lnTo>
                  <a:pt x="1033462" y="321468"/>
                </a:lnTo>
                <a:lnTo>
                  <a:pt x="1390650" y="273843"/>
                </a:lnTo>
                <a:lnTo>
                  <a:pt x="1397794" y="461962"/>
                </a:lnTo>
                <a:lnTo>
                  <a:pt x="942975" y="540543"/>
                </a:lnTo>
                <a:lnTo>
                  <a:pt x="790575" y="478631"/>
                </a:lnTo>
                <a:lnTo>
                  <a:pt x="552450" y="226218"/>
                </a:lnTo>
                <a:lnTo>
                  <a:pt x="78581" y="347662"/>
                </a:lnTo>
                <a:close/>
              </a:path>
            </a:pathLst>
          </a:cu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21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7DF8C1A4-E148-4D39-89D3-DCFC24EA2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0"/>
            <a:ext cx="10648950" cy="689049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0CD0B-7C5A-45A7-A022-E822963B69C9}"/>
              </a:ext>
            </a:extLst>
          </p:cNvPr>
          <p:cNvSpPr txBox="1"/>
          <p:nvPr/>
        </p:nvSpPr>
        <p:spPr>
          <a:xfrm>
            <a:off x="7613650" y="1450757"/>
            <a:ext cx="3988827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30% Design Complete April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Public Input Meetings Planned May 23 or 24,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FFEB4F-D119-45E0-9544-258061112E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480D9-0C32-448F-97CD-98A5D70E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650" y="0"/>
            <a:ext cx="3542029" cy="1450757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en-US" sz="3600" dirty="0"/>
              <a:t>Phase MI-6: </a:t>
            </a:r>
            <a:r>
              <a:rPr lang="en-US" sz="3600" u="sng" dirty="0"/>
              <a:t>Downtown Levee</a:t>
            </a:r>
          </a:p>
        </p:txBody>
      </p:sp>
    </p:spTree>
    <p:extLst>
      <p:ext uri="{BB962C8B-B14F-4D97-AF65-F5344CB8AC3E}">
        <p14:creationId xmlns:p14="http://schemas.microsoft.com/office/powerpoint/2010/main" val="27592267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80D9-0C32-448F-97CD-98A5D70E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488" y="286603"/>
            <a:ext cx="4565191" cy="1450757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Phase MI-7: </a:t>
            </a:r>
            <a:br>
              <a:rPr lang="en-US" sz="3600" dirty="0"/>
            </a:br>
            <a:r>
              <a:rPr lang="en-US" sz="3600" dirty="0"/>
              <a:t>Roosevelt Park Levee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0619508-33BE-4A6A-9056-72EE39192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1441021" y="1275651"/>
            <a:ext cx="7531865" cy="48735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0CD0B-7C5A-45A7-A022-E822963B69C9}"/>
              </a:ext>
            </a:extLst>
          </p:cNvPr>
          <p:cNvSpPr txBox="1"/>
          <p:nvPr/>
        </p:nvSpPr>
        <p:spPr>
          <a:xfrm>
            <a:off x="5651770" y="2461098"/>
            <a:ext cx="51264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30% Design Completed March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FFEB4F-D119-45E0-9544-25806111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95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80D9-0C32-448F-97CD-98A5D70E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9906" y="1"/>
            <a:ext cx="4365774" cy="1737360"/>
          </a:xfrm>
        </p:spPr>
        <p:txBody>
          <a:bodyPr>
            <a:noAutofit/>
          </a:bodyPr>
          <a:lstStyle/>
          <a:p>
            <a:pPr algn="r"/>
            <a:r>
              <a:rPr lang="en-US" sz="3600" dirty="0"/>
              <a:t>Phase MI-7: Roosevelt Park Floodwall / Levee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0619508-33BE-4A6A-9056-72EE39192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727" t="1796" r="7492" b="36401"/>
          <a:stretch/>
        </p:blipFill>
        <p:spPr>
          <a:xfrm rot="16200000">
            <a:off x="-146723" y="151587"/>
            <a:ext cx="6846646" cy="65532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D54C06-8F86-48B5-B649-9F051CFE8D9F}"/>
              </a:ext>
            </a:extLst>
          </p:cNvPr>
          <p:cNvSpPr txBox="1"/>
          <p:nvPr/>
        </p:nvSpPr>
        <p:spPr>
          <a:xfrm>
            <a:off x="6933254" y="2245858"/>
            <a:ext cx="512647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North section is primarily levee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Limited impacts to swimming pool, skate park, or tennis courts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stormwater pump station as part of Phase MI-6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Relocated Teddy Roosevelt statue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Relocated Magic City Express facilities (building, loading platform, tracks)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Reconfigured access and parking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Reconstructed bathroom facility / relocated shelters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Relocated pedestrian bridge from zoo (location expected to shift)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Relocated fishing pier (location expected to shift)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2F00533-76CF-4EBC-9C1F-46497BFE4FFB}"/>
              </a:ext>
            </a:extLst>
          </p:cNvPr>
          <p:cNvSpPr txBox="1">
            <a:spLocks/>
          </p:cNvSpPr>
          <p:nvPr/>
        </p:nvSpPr>
        <p:spPr>
          <a:xfrm>
            <a:off x="6553200" y="57150"/>
            <a:ext cx="4602480" cy="18070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dirty="0"/>
              <a:t>Phase MI-7: </a:t>
            </a:r>
          </a:p>
          <a:p>
            <a:pPr algn="r"/>
            <a:r>
              <a:rPr lang="en-US" sz="3600" u="sng" dirty="0"/>
              <a:t>Roosevelt Park Levee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405434-6DA4-4413-BC80-65B4723CFB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954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613" y="83684"/>
            <a:ext cx="7773682" cy="6106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2398" y="281033"/>
            <a:ext cx="4361202" cy="5909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International Watershed 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Heavily Regulated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Rafferty Reservoir on Souris (Mouse) River near Estevan, SK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Alameda Reservoir on Moose Mountain Creek near Oxbow, SK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Boundary Reservoir on Long Creek near Estevan, SK</a:t>
            </a:r>
          </a:p>
          <a:p>
            <a:pPr marL="742950" lvl="1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Lake Darling Reservoir on Mouse (Souris) River near Burlington, ND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Headwaters in Saskatchewan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Flows Through Northern North Dakota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Confluence with Assiniboine River in Manitoba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Prairie Pothole Region with Volatile Hydrology </a:t>
            </a:r>
          </a:p>
        </p:txBody>
      </p:sp>
    </p:spTree>
    <p:extLst>
      <p:ext uri="{BB962C8B-B14F-4D97-AF65-F5344CB8AC3E}">
        <p14:creationId xmlns:p14="http://schemas.microsoft.com/office/powerpoint/2010/main" val="3807833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0619508-33BE-4A6A-9056-72EE39192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229" t="21223" r="42714" b="-11056"/>
          <a:stretch/>
        </p:blipFill>
        <p:spPr>
          <a:xfrm rot="16200000">
            <a:off x="898528" y="-898528"/>
            <a:ext cx="6858000" cy="865505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4480D9-0C32-448F-97CD-98A5D70E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5475" y="0"/>
            <a:ext cx="4476750" cy="1807047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en-US" sz="3600" dirty="0"/>
              <a:t>Phase MI-7: </a:t>
            </a:r>
            <a:br>
              <a:rPr lang="en-US" sz="3600" dirty="0"/>
            </a:br>
            <a:r>
              <a:rPr lang="en-US" sz="3600" u="sng" dirty="0"/>
              <a:t>Roosevelt Park Levee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D54C06-8F86-48B5-B649-9F051CFE8D9F}"/>
              </a:ext>
            </a:extLst>
          </p:cNvPr>
          <p:cNvSpPr txBox="1"/>
          <p:nvPr/>
        </p:nvSpPr>
        <p:spPr>
          <a:xfrm>
            <a:off x="7692713" y="1807047"/>
            <a:ext cx="4298522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South section is primarily floodwall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Relocated North American / Children’s Zoo exhibits from north side of river to current park area between zoo and swimming pool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Relocated Magic City Express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Accommodating future zoo master plan with new exhibits / features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SRJB-funded construction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Zoo-funded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Continuous pedestrian pathways along the greenway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751F2B-D66F-404D-B4D9-7260B9AD8D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47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80D9-0C32-448F-97CD-98A5D70E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4730" y="286603"/>
            <a:ext cx="6330949" cy="1450757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Phase MI-7: Roosevelt Park Levee</a:t>
            </a:r>
            <a:br>
              <a:rPr lang="en-US" sz="3600" dirty="0"/>
            </a:br>
            <a:r>
              <a:rPr lang="en-US" sz="3600" dirty="0"/>
              <a:t>Anticipated Challenges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0619508-33BE-4A6A-9056-72EE39192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1441021" y="1275651"/>
            <a:ext cx="7531865" cy="48735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0CD0B-7C5A-45A7-A022-E822963B69C9}"/>
              </a:ext>
            </a:extLst>
          </p:cNvPr>
          <p:cNvSpPr txBox="1"/>
          <p:nvPr/>
        </p:nvSpPr>
        <p:spPr>
          <a:xfrm>
            <a:off x="5116515" y="2072641"/>
            <a:ext cx="63309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Highly-Sequenced Construction Will Likely Last 3 Years (Estimated 2025-2027)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Construction Noise Impacts to Residents / Zoo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Temporary Closure of Roosevelt Park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Not a complete closure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Maintain access to pool, tennis courts, most of zoo during most periods of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in location of open space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Current Roosevelt Park becomes relocated zoo exhibits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New open space on north / east side of river currently occupied by zoo exhibits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Connection across the river to the north / west in former residential area (Ben’s Tavern neighborhood)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FFEB4F-D119-45E0-9544-25806111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71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480D9-0C32-448F-97CD-98A5D70E9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388" y="286603"/>
            <a:ext cx="6150291" cy="1450757"/>
          </a:xfrm>
        </p:spPr>
        <p:txBody>
          <a:bodyPr>
            <a:normAutofit/>
          </a:bodyPr>
          <a:lstStyle/>
          <a:p>
            <a:pPr algn="r"/>
            <a:r>
              <a:rPr lang="en-US" sz="3600" dirty="0"/>
              <a:t>Phase MI-7: Roosevelt Park Levee</a:t>
            </a:r>
            <a:br>
              <a:rPr lang="en-US" sz="3600" dirty="0"/>
            </a:br>
            <a:r>
              <a:rPr lang="en-US" sz="3600" dirty="0"/>
              <a:t>Next Steps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0619508-33BE-4A6A-9056-72EE39192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-1441021" y="1275651"/>
            <a:ext cx="7531865" cy="48735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0CD0B-7C5A-45A7-A022-E822963B69C9}"/>
              </a:ext>
            </a:extLst>
          </p:cNvPr>
          <p:cNvSpPr txBox="1"/>
          <p:nvPr/>
        </p:nvSpPr>
        <p:spPr>
          <a:xfrm>
            <a:off x="5116515" y="2642028"/>
            <a:ext cx="633095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Gather public input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Gather agency input (City of Minot Development Review Team, US Army Corps of Engineers, National Park Service)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Design complete by mid-2023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Permitting complete by end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Secure funding (State of ND, City of Minot)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Construction in 2025 +/- (depending on funding)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FFEB4F-D119-45E0-9544-258061112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8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C8A6700-138A-4B28-A602-3F593BB49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48B253D-B2B5-4BE7-A40D-3382AACBB7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5816" y="0"/>
            <a:ext cx="64008" cy="6858000"/>
          </a:xfrm>
          <a:prstGeom prst="rect">
            <a:avLst/>
          </a:prstGeom>
          <a:solidFill>
            <a:srgbClr val="00B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4EEBE6E-D1AD-4689-87A2-E59CE55BF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339824" y="0"/>
            <a:ext cx="6858396" cy="6858000"/>
          </a:xfrm>
          <a:prstGeom prst="rect">
            <a:avLst/>
          </a:prstGeom>
          <a:solidFill>
            <a:srgbClr val="2F4C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itle 10"/>
          <p:cNvSpPr>
            <a:spLocks noGrp="1"/>
          </p:cNvSpPr>
          <p:nvPr>
            <p:ph type="ctrTitle"/>
          </p:nvPr>
        </p:nvSpPr>
        <p:spPr>
          <a:xfrm>
            <a:off x="5961344" y="758952"/>
            <a:ext cx="5542398" cy="356616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61343" y="4455620"/>
            <a:ext cx="5542399" cy="1143000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Phase mi-7: Roosevelt park levee</a:t>
            </a:r>
          </a:p>
          <a:p>
            <a:r>
              <a:rPr lang="en-US" sz="2000" dirty="0">
                <a:solidFill>
                  <a:schemeClr val="bg2"/>
                </a:solidFill>
              </a:rPr>
              <a:t>Public information meeting</a:t>
            </a:r>
          </a:p>
          <a:p>
            <a:r>
              <a:rPr lang="en-US" sz="2000" dirty="0">
                <a:solidFill>
                  <a:schemeClr val="bg2"/>
                </a:solidFill>
              </a:rPr>
              <a:t>4 may 2022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924" y="2215937"/>
            <a:ext cx="2615259" cy="9676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168" y="304090"/>
            <a:ext cx="4577424" cy="1064252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0978E81-48A2-4933-975D-7091DDCBC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61343" y="4343400"/>
            <a:ext cx="5202616" cy="0"/>
          </a:xfrm>
          <a:prstGeom prst="line">
            <a:avLst/>
          </a:prstGeom>
          <a:ln w="6350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63ADF3-42A1-4267-ABD0-CC97DB0D0EFD}"/>
              </a:ext>
            </a:extLst>
          </p:cNvPr>
          <p:cNvGrpSpPr/>
          <p:nvPr/>
        </p:nvGrpSpPr>
        <p:grpSpPr>
          <a:xfrm>
            <a:off x="1622951" y="5986266"/>
            <a:ext cx="2268438" cy="471684"/>
            <a:chOff x="7904424" y="5602425"/>
            <a:chExt cx="3498231" cy="72739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D13FB3B-9F10-47E2-BCFA-7D6E9D057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3745" y="5602425"/>
              <a:ext cx="728910" cy="72739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77C4672-DF4F-48F1-B8D5-6E3213C6E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424" y="5707464"/>
              <a:ext cx="2557962" cy="545223"/>
            </a:xfrm>
            <a:prstGeom prst="rect">
              <a:avLst/>
            </a:prstGeom>
          </p:spPr>
        </p:pic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C2D003E-617A-4A43-83CC-E02050C982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413" y="3201852"/>
            <a:ext cx="1478547" cy="125376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470A20-F08C-47FB-B825-35211AF6919E}"/>
              </a:ext>
            </a:extLst>
          </p:cNvPr>
          <p:cNvCxnSpPr/>
          <p:nvPr/>
        </p:nvCxnSpPr>
        <p:spPr>
          <a:xfrm>
            <a:off x="747713" y="1857375"/>
            <a:ext cx="3714750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D35940-484D-4D3E-91E6-7C2AB57EB369}"/>
              </a:ext>
            </a:extLst>
          </p:cNvPr>
          <p:cNvCxnSpPr/>
          <p:nvPr/>
        </p:nvCxnSpPr>
        <p:spPr>
          <a:xfrm>
            <a:off x="747713" y="4933967"/>
            <a:ext cx="3714750" cy="0"/>
          </a:xfrm>
          <a:prstGeom prst="line">
            <a:avLst/>
          </a:prstGeom>
          <a:ln w="95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5" name="7C150D0B-2997-4294-B740-4C29A84F6498" descr="80AC02D2-463A-43A2-B2C3-32C0833F1185@minotnd">
            <a:extLst>
              <a:ext uri="{FF2B5EF4-FFF2-40B4-BE49-F238E27FC236}">
                <a16:creationId xmlns:a16="http://schemas.microsoft.com/office/drawing/2014/main" id="{3C4284D8-81FA-410F-B70F-37DC1168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411" y="3542142"/>
            <a:ext cx="2389291" cy="62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571BC3-D53B-40AA-8E46-54A8C325F080}"/>
              </a:ext>
            </a:extLst>
          </p:cNvPr>
          <p:cNvSpPr txBox="1"/>
          <p:nvPr/>
        </p:nvSpPr>
        <p:spPr>
          <a:xfrm>
            <a:off x="5006651" y="1471356"/>
            <a:ext cx="74517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Tw Cen MT Condensed" panose="020B06060201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71594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882" y="1817102"/>
            <a:ext cx="6799350" cy="50408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Mouse River Historical Flooding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210296" y="2054829"/>
            <a:ext cx="3793219" cy="4274049"/>
          </a:xfrm>
          <a:prstGeom prst="rect">
            <a:avLst/>
          </a:prstGeom>
        </p:spPr>
        <p:txBody>
          <a:bodyPr vert="horz" lIns="0" tIns="45720" rIns="0" bIns="45720" rtlCol="0"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1881 </a:t>
            </a:r>
            <a:r>
              <a:rPr lang="en-US" sz="2200" dirty="0"/>
              <a:t>– 22,000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1904 </a:t>
            </a:r>
            <a:r>
              <a:rPr lang="en-US" sz="2200" dirty="0"/>
              <a:t>– 12,000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1916 </a:t>
            </a:r>
            <a:r>
              <a:rPr lang="en-US" sz="2200" dirty="0"/>
              <a:t>– 4,300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1927 </a:t>
            </a:r>
            <a:r>
              <a:rPr lang="en-US" sz="2200" dirty="0"/>
              <a:t>– 3,900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1969 </a:t>
            </a:r>
            <a:r>
              <a:rPr lang="en-US" sz="2200" dirty="0"/>
              <a:t>– 6,000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1975 </a:t>
            </a:r>
            <a:r>
              <a:rPr lang="en-US" sz="2200" dirty="0"/>
              <a:t>– 5,700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1976 </a:t>
            </a:r>
            <a:r>
              <a:rPr lang="en-US" sz="2200" dirty="0"/>
              <a:t>– 9,400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1979 </a:t>
            </a:r>
            <a:r>
              <a:rPr lang="en-US" sz="2200" dirty="0"/>
              <a:t>– 6,000 </a:t>
            </a:r>
            <a:r>
              <a:rPr lang="en-US" sz="2200" dirty="0" err="1"/>
              <a:t>cfs</a:t>
            </a:r>
            <a:endParaRPr lang="en-US" sz="2200" dirty="0"/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chemeClr val="accent2"/>
                </a:solidFill>
              </a:rPr>
              <a:t>2011</a:t>
            </a:r>
            <a:r>
              <a:rPr lang="en-US" sz="2200" dirty="0"/>
              <a:t> – 27,400 </a:t>
            </a:r>
            <a:r>
              <a:rPr lang="en-US" sz="2200" dirty="0" err="1"/>
              <a:t>cfs</a:t>
            </a:r>
            <a:endParaRPr lang="en-US" sz="2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2993544A-CBC5-4132-B6CA-7EDA66F63DB0}"/>
              </a:ext>
            </a:extLst>
          </p:cNvPr>
          <p:cNvSpPr/>
          <p:nvPr/>
        </p:nvSpPr>
        <p:spPr>
          <a:xfrm>
            <a:off x="4970834" y="5763638"/>
            <a:ext cx="5389123" cy="248056"/>
          </a:xfrm>
          <a:custGeom>
            <a:avLst/>
            <a:gdLst>
              <a:gd name="connsiteX0" fmla="*/ 0 w 5389123"/>
              <a:gd name="connsiteY0" fmla="*/ 248056 h 248056"/>
              <a:gd name="connsiteX1" fmla="*/ 3297677 w 5389123"/>
              <a:gd name="connsiteY1" fmla="*/ 248056 h 248056"/>
              <a:gd name="connsiteX2" fmla="*/ 3297677 w 5389123"/>
              <a:gd name="connsiteY2" fmla="*/ 0 h 248056"/>
              <a:gd name="connsiteX3" fmla="*/ 5389123 w 5389123"/>
              <a:gd name="connsiteY3" fmla="*/ 0 h 24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89123" h="248056">
                <a:moveTo>
                  <a:pt x="0" y="248056"/>
                </a:moveTo>
                <a:lnTo>
                  <a:pt x="3297677" y="248056"/>
                </a:lnTo>
                <a:lnTo>
                  <a:pt x="3297677" y="0"/>
                </a:lnTo>
                <a:lnTo>
                  <a:pt x="5389123" y="0"/>
                </a:lnTo>
              </a:path>
            </a:pathLst>
          </a:cu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D655FE-96EB-4B96-8DD3-AB12BA566371}"/>
              </a:ext>
            </a:extLst>
          </p:cNvPr>
          <p:cNvSpPr txBox="1"/>
          <p:nvPr/>
        </p:nvSpPr>
        <p:spPr>
          <a:xfrm>
            <a:off x="5077931" y="2920824"/>
            <a:ext cx="2097097" cy="1200329"/>
          </a:xfrm>
          <a:prstGeom prst="rect">
            <a:avLst/>
          </a:prstGeom>
          <a:solidFill>
            <a:schemeClr val="bg1"/>
          </a:solidFill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Damage Threshold</a:t>
            </a:r>
          </a:p>
          <a:p>
            <a:r>
              <a:rPr lang="en-US" dirty="0"/>
              <a:t>(Flows Above this Cause Significant Damage)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D0D271-BF48-4107-B097-EDB0DA7E32BA}"/>
              </a:ext>
            </a:extLst>
          </p:cNvPr>
          <p:cNvCxnSpPr>
            <a:cxnSpLocks/>
          </p:cNvCxnSpPr>
          <p:nvPr/>
        </p:nvCxnSpPr>
        <p:spPr>
          <a:xfrm>
            <a:off x="6037404" y="4121153"/>
            <a:ext cx="670021" cy="1841611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0B3CF57-8FED-4919-92F3-977E4A45369D}"/>
              </a:ext>
            </a:extLst>
          </p:cNvPr>
          <p:cNvCxnSpPr>
            <a:cxnSpLocks/>
          </p:cNvCxnSpPr>
          <p:nvPr/>
        </p:nvCxnSpPr>
        <p:spPr>
          <a:xfrm>
            <a:off x="8288137" y="4302443"/>
            <a:ext cx="0" cy="1461195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BC2BC23-2D2C-43AB-8C83-B23E5E8344A0}"/>
              </a:ext>
            </a:extLst>
          </p:cNvPr>
          <p:cNvSpPr txBox="1"/>
          <p:nvPr/>
        </p:nvSpPr>
        <p:spPr>
          <a:xfrm>
            <a:off x="7407785" y="2825115"/>
            <a:ext cx="1670509" cy="1477328"/>
          </a:xfrm>
          <a:prstGeom prst="rect">
            <a:avLst/>
          </a:prstGeom>
          <a:solidFill>
            <a:schemeClr val="bg1"/>
          </a:solidFill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1970s Channelization Increased Conveyance Capacity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7EFA84E-65F8-4A49-BC29-FB1ED8090A9F}"/>
              </a:ext>
            </a:extLst>
          </p:cNvPr>
          <p:cNvCxnSpPr>
            <a:cxnSpLocks/>
          </p:cNvCxnSpPr>
          <p:nvPr/>
        </p:nvCxnSpPr>
        <p:spPr>
          <a:xfrm flipV="1">
            <a:off x="9658692" y="3242995"/>
            <a:ext cx="421610" cy="1223994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5D57122-A6B8-450C-9994-D1048C536561}"/>
              </a:ext>
            </a:extLst>
          </p:cNvPr>
          <p:cNvSpPr txBox="1"/>
          <p:nvPr/>
        </p:nvSpPr>
        <p:spPr>
          <a:xfrm>
            <a:off x="8630992" y="4466989"/>
            <a:ext cx="1728965" cy="646331"/>
          </a:xfrm>
          <a:prstGeom prst="rect">
            <a:avLst/>
          </a:prstGeom>
          <a:solidFill>
            <a:schemeClr val="bg1"/>
          </a:solidFill>
          <a:ln w="47625"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2011 Flood </a:t>
            </a:r>
          </a:p>
          <a:p>
            <a:r>
              <a:rPr lang="en-US" dirty="0"/>
              <a:t>(&gt;5x Capacity)</a:t>
            </a:r>
          </a:p>
        </p:txBody>
      </p:sp>
    </p:spTree>
    <p:extLst>
      <p:ext uri="{BB962C8B-B14F-4D97-AF65-F5344CB8AC3E}">
        <p14:creationId xmlns:p14="http://schemas.microsoft.com/office/powerpoint/2010/main" val="2099014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useRiv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168" y="-1136650"/>
            <a:ext cx="12327467" cy="924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10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Minot Damages Alone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1"/>
          </p:nvPr>
        </p:nvSpPr>
        <p:spPr>
          <a:xfrm>
            <a:off x="1175689" y="1914090"/>
            <a:ext cx="3083798" cy="4289939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700" b="1" u="sng" dirty="0"/>
              <a:t>4,100 homes were flooded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3,100  homes extensively damaged or lost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1 in 10 homes with flood insurance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1" u="sng" dirty="0"/>
              <a:t>11,000+ individuals displaced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1" u="sng" dirty="0"/>
              <a:t>6 Minot public schools severely damaged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700" dirty="0"/>
              <a:t>2 schools complete losses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1" u="sng" dirty="0"/>
              <a:t>1,200 students displaced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b="1" u="sng" dirty="0"/>
              <a:t>200+  businesses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51 park buildings damaged</a:t>
            </a:r>
          </a:p>
        </p:txBody>
      </p:sp>
      <p:sp>
        <p:nvSpPr>
          <p:cNvPr id="5" name="Content Placeholder 5"/>
          <p:cNvSpPr txBox="1">
            <a:spLocks/>
          </p:cNvSpPr>
          <p:nvPr/>
        </p:nvSpPr>
        <p:spPr>
          <a:xfrm>
            <a:off x="4558908" y="1902514"/>
            <a:ext cx="3416049" cy="4289940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5 baseball fields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29 zoo buildings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Roosevelt pool and bathhouse lost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Oak Park splash pad and mechanical building lost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12 churches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20 + water system breaks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12 of 27 sanitary lift stations inundated with water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13 (all) water wells inundated with water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6 river pump stations damaged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700" b="1" dirty="0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3598996" y="5250815"/>
            <a:ext cx="5990797" cy="5076825"/>
          </a:xfrm>
          <a:prstGeom prst="rect">
            <a:avLst/>
          </a:prstGeom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alibri" panose="020F0502020204030204" pitchFamily="34" charset="0"/>
              <a:buNone/>
            </a:pPr>
            <a:endParaRPr lang="en-US" sz="1700" b="1" dirty="0"/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8148573" y="1914090"/>
            <a:ext cx="2997843" cy="4289940"/>
          </a:xfrm>
          <a:prstGeom prst="rect">
            <a:avLst/>
          </a:prstGeom>
          <a:solidFill>
            <a:schemeClr val="bg2"/>
          </a:solidFill>
        </p:spPr>
        <p:txBody>
          <a:bodyPr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30 to 40 sink holes from ground water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3 pedestrian bridges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2 highway/street bridges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277 street lights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16 electrical feed points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1,000 traffic signs damaged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51 miles of roads, sewer and water lines damaged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/>
              <a:t>33 miles of storm sewers damaged</a:t>
            </a:r>
          </a:p>
          <a:p>
            <a:pPr marL="0" indent="0">
              <a:buFont typeface="Calibri" panose="020F0502020204030204" pitchFamily="34" charset="0"/>
              <a:buNone/>
            </a:pPr>
            <a:endParaRPr lang="en-US" sz="17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30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Efforts to Reduce Flood Risk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6505" y="3996962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Plan of Study to Modify Reservoir Operations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(IJC / ISRB)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513" y="3996962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Maple Diversion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Phase of MREFPP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(USACE / SRJB)</a:t>
            </a:r>
          </a:p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1697" y="4001414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Mouse River Enhanced Flood Protection Project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(SRJB / State / Local)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4638795" y="5246281"/>
            <a:ext cx="506691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7168531" y="5242347"/>
            <a:ext cx="498828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29326" y="5709292"/>
            <a:ext cx="97939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Reduced Flood Risk for Mouse River Residents </a:t>
            </a:r>
            <a:r>
              <a:rPr lang="en-US" b="1" u="sng" dirty="0">
                <a:solidFill>
                  <a:schemeClr val="bg2"/>
                </a:solidFill>
              </a:rPr>
              <a:t>Basin-Wide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2183635" y="5252867"/>
            <a:ext cx="519863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98333" y="3990377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National Disaster Resilience Competition Activities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(Minot)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9602921" y="5250803"/>
            <a:ext cx="515735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773" y="2336433"/>
            <a:ext cx="1493230" cy="1493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80"/>
          <a:stretch/>
        </p:blipFill>
        <p:spPr>
          <a:xfrm>
            <a:off x="4118934" y="2547637"/>
            <a:ext cx="1546411" cy="1190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6476" y="2760399"/>
            <a:ext cx="2284850" cy="845823"/>
          </a:xfrm>
          <a:prstGeom prst="rect">
            <a:avLst/>
          </a:prstGeom>
        </p:spPr>
      </p:pic>
      <p:pic>
        <p:nvPicPr>
          <p:cNvPr id="1026" name="7C150D0B-2997-4294-B740-4C29A84F6498" descr="80AC02D2-463A-43A2-B2C3-32C0833F1185@minot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909" y="2930942"/>
            <a:ext cx="2052591" cy="5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19538" y="1908301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International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7645" y="1919012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Federal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12549" y="1903307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Regional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8354" y="1919012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Local</a:t>
            </a:r>
          </a:p>
        </p:txBody>
      </p:sp>
    </p:spTree>
    <p:extLst>
      <p:ext uri="{BB962C8B-B14F-4D97-AF65-F5344CB8AC3E}">
        <p14:creationId xmlns:p14="http://schemas.microsoft.com/office/powerpoint/2010/main" val="25484710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Efforts to Reduce Flood Risk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6505" y="3996962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Plan of Study to Modify Reservoir Operations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(IJC / ISRB)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8513" y="3996962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Maple Diversion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Phase of MREFPP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(USACE / SRJB)</a:t>
            </a:r>
          </a:p>
          <a:p>
            <a:pPr algn="ctr"/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71697" y="4001414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Mouse River Enhanced Flood Protection Project 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(SRJB / State / Local)</a:t>
            </a:r>
          </a:p>
        </p:txBody>
      </p:sp>
      <p:sp>
        <p:nvSpPr>
          <p:cNvPr id="8" name="Right Arrow 7"/>
          <p:cNvSpPr/>
          <p:nvPr/>
        </p:nvSpPr>
        <p:spPr>
          <a:xfrm rot="5400000">
            <a:off x="4638795" y="5246281"/>
            <a:ext cx="506691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5400000">
            <a:off x="7168531" y="5242347"/>
            <a:ext cx="498828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29326" y="5709292"/>
            <a:ext cx="9793918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Reduced Flood Risk for Mouse River Residents </a:t>
            </a:r>
            <a:r>
              <a:rPr lang="en-US" b="1" u="sng" dirty="0">
                <a:solidFill>
                  <a:schemeClr val="bg2"/>
                </a:solidFill>
              </a:rPr>
              <a:t>Basin-Wide</a:t>
            </a:r>
          </a:p>
        </p:txBody>
      </p:sp>
      <p:sp>
        <p:nvSpPr>
          <p:cNvPr id="11" name="Right Arrow 10"/>
          <p:cNvSpPr/>
          <p:nvPr/>
        </p:nvSpPr>
        <p:spPr>
          <a:xfrm rot="5400000">
            <a:off x="2183635" y="5252867"/>
            <a:ext cx="519863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98333" y="3990377"/>
            <a:ext cx="2324911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National Disaster Resilience Competition Activities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(Minot)</a:t>
            </a:r>
          </a:p>
        </p:txBody>
      </p:sp>
      <p:sp>
        <p:nvSpPr>
          <p:cNvPr id="14" name="Right Arrow 13"/>
          <p:cNvSpPr/>
          <p:nvPr/>
        </p:nvSpPr>
        <p:spPr>
          <a:xfrm rot="5400000">
            <a:off x="9602921" y="5250803"/>
            <a:ext cx="515735" cy="4087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773" y="2336433"/>
            <a:ext cx="1493230" cy="14932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080"/>
          <a:stretch/>
        </p:blipFill>
        <p:spPr>
          <a:xfrm>
            <a:off x="4118934" y="2547637"/>
            <a:ext cx="1546411" cy="1190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697" y="2724827"/>
            <a:ext cx="2284850" cy="845823"/>
          </a:xfrm>
          <a:prstGeom prst="rect">
            <a:avLst/>
          </a:prstGeom>
        </p:spPr>
      </p:pic>
      <p:pic>
        <p:nvPicPr>
          <p:cNvPr id="1026" name="7C150D0B-2997-4294-B740-4C29A84F6498" descr="80AC02D2-463A-43A2-B2C3-32C0833F1185@minot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5909" y="2930942"/>
            <a:ext cx="2052591" cy="54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519538" y="1908301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International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37645" y="1919012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Federal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12549" y="1903307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Regional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018354" y="1919012"/>
            <a:ext cx="162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Local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183974" y="1919012"/>
            <a:ext cx="2479976" cy="3367691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50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209" y="5469698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Future FEMA Regulatory Floodplain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200" y="-165563"/>
            <a:ext cx="12319218" cy="650138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" t="10556" r="1425" b="10605"/>
          <a:stretch/>
        </p:blipFill>
        <p:spPr>
          <a:xfrm>
            <a:off x="-123562" y="-156062"/>
            <a:ext cx="12363187" cy="650255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59" b="39580"/>
          <a:stretch/>
        </p:blipFill>
        <p:spPr>
          <a:xfrm>
            <a:off x="10575636" y="6378240"/>
            <a:ext cx="1743659" cy="479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95871" y="2978723"/>
            <a:ext cx="164924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WATER TREATMENT PLANT FLOODWALL ($30 M) 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3830943" y="3013563"/>
            <a:ext cx="664928" cy="41543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194750" y="1063761"/>
            <a:ext cx="34472" cy="1675053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333500" y="12707"/>
            <a:ext cx="188867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 – 2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NAPA VALLEY LEVEE ($35 M)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69418" y="548060"/>
            <a:ext cx="18325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 – 3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FOREST ROAD LEVEE ($10 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08560" y="1737360"/>
            <a:ext cx="182509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MI – 1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4</a:t>
            </a:r>
            <a:r>
              <a:rPr lang="en-US" sz="2000" b="1" baseline="30000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TH</a:t>
            </a:r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AVENUE NE FLOODWALL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($45 M)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185960" y="1307373"/>
            <a:ext cx="200326" cy="429987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 flipH="1" flipV="1">
            <a:off x="1180269" y="3060801"/>
            <a:ext cx="858087" cy="536569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38356" y="3286500"/>
            <a:ext cx="22166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US HWY 83 BYPASS IMPROVEMENTS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($2 M)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6476" y="-63927"/>
            <a:ext cx="22166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US HWY 83 IMPROVEMENTS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($1 M)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88352" y="548060"/>
            <a:ext cx="497608" cy="507831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-436737" y="858930"/>
            <a:ext cx="22166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PERKETT DITCH</a:t>
            </a:r>
          </a:p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IMPROVEMENTS</a:t>
            </a:r>
          </a:p>
          <a:p>
            <a:pPr algn="r"/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($4 M</a:t>
            </a:r>
            <a:r>
              <a:rPr lang="en-US" sz="2000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)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907956" y="5434290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</a:rPr>
              <a:t>Phases Complete or in Construction 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02140" y="1651825"/>
            <a:ext cx="10788" cy="52421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333500" y="1841374"/>
            <a:ext cx="430167" cy="511540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FE9D9B7-190E-482D-B240-014D4BCD26A2}"/>
              </a:ext>
            </a:extLst>
          </p:cNvPr>
          <p:cNvSpPr/>
          <p:nvPr/>
        </p:nvSpPr>
        <p:spPr>
          <a:xfrm>
            <a:off x="181587" y="2131066"/>
            <a:ext cx="952500" cy="840581"/>
          </a:xfrm>
          <a:custGeom>
            <a:avLst/>
            <a:gdLst>
              <a:gd name="connsiteX0" fmla="*/ 952500 w 952500"/>
              <a:gd name="connsiteY0" fmla="*/ 654843 h 840581"/>
              <a:gd name="connsiteX1" fmla="*/ 916782 w 952500"/>
              <a:gd name="connsiteY1" fmla="*/ 700087 h 840581"/>
              <a:gd name="connsiteX2" fmla="*/ 600075 w 952500"/>
              <a:gd name="connsiteY2" fmla="*/ 802481 h 840581"/>
              <a:gd name="connsiteX3" fmla="*/ 290513 w 952500"/>
              <a:gd name="connsiteY3" fmla="*/ 840581 h 840581"/>
              <a:gd name="connsiteX4" fmla="*/ 204788 w 952500"/>
              <a:gd name="connsiteY4" fmla="*/ 821531 h 840581"/>
              <a:gd name="connsiteX5" fmla="*/ 83344 w 952500"/>
              <a:gd name="connsiteY5" fmla="*/ 745331 h 840581"/>
              <a:gd name="connsiteX6" fmla="*/ 42863 w 952500"/>
              <a:gd name="connsiteY6" fmla="*/ 709612 h 840581"/>
              <a:gd name="connsiteX7" fmla="*/ 0 w 952500"/>
              <a:gd name="connsiteY7" fmla="*/ 607218 h 840581"/>
              <a:gd name="connsiteX8" fmla="*/ 2382 w 952500"/>
              <a:gd name="connsiteY8" fmla="*/ 497681 h 840581"/>
              <a:gd name="connsiteX9" fmla="*/ 83344 w 952500"/>
              <a:gd name="connsiteY9" fmla="*/ 133350 h 840581"/>
              <a:gd name="connsiteX10" fmla="*/ 71438 w 952500"/>
              <a:gd name="connsiteY10" fmla="*/ 0 h 84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52500" h="840581">
                <a:moveTo>
                  <a:pt x="952500" y="654843"/>
                </a:moveTo>
                <a:lnTo>
                  <a:pt x="916782" y="700087"/>
                </a:lnTo>
                <a:lnTo>
                  <a:pt x="600075" y="802481"/>
                </a:lnTo>
                <a:lnTo>
                  <a:pt x="290513" y="840581"/>
                </a:lnTo>
                <a:lnTo>
                  <a:pt x="204788" y="821531"/>
                </a:lnTo>
                <a:lnTo>
                  <a:pt x="83344" y="745331"/>
                </a:lnTo>
                <a:lnTo>
                  <a:pt x="42863" y="709612"/>
                </a:lnTo>
                <a:lnTo>
                  <a:pt x="0" y="607218"/>
                </a:lnTo>
                <a:lnTo>
                  <a:pt x="2382" y="497681"/>
                </a:lnTo>
                <a:lnTo>
                  <a:pt x="83344" y="133350"/>
                </a:lnTo>
                <a:lnTo>
                  <a:pt x="71438" y="0"/>
                </a:lnTo>
              </a:path>
            </a:pathLst>
          </a:custGeom>
          <a:noFill/>
          <a:ln w="539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E975D82-410A-4743-987D-E6467437CE6F}"/>
              </a:ext>
            </a:extLst>
          </p:cNvPr>
          <p:cNvSpPr/>
          <p:nvPr/>
        </p:nvSpPr>
        <p:spPr>
          <a:xfrm>
            <a:off x="71964" y="4328967"/>
            <a:ext cx="221660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WC-1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TIERRECITA VALLEJO</a:t>
            </a:r>
          </a:p>
          <a:p>
            <a:r>
              <a:rPr lang="en-US" sz="2000" b="1" dirty="0">
                <a:ln w="0"/>
                <a:solidFill>
                  <a:prstClr val="black"/>
                </a:solidFill>
                <a:effectLst>
                  <a:glow rad="381000">
                    <a:prstClr val="white">
                      <a:alpha val="50000"/>
                    </a:prstClr>
                  </a:glow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LEVEE ($20M)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93CCE2A-8EB9-461E-A997-1D02F5697DD8}"/>
              </a:ext>
            </a:extLst>
          </p:cNvPr>
          <p:cNvCxnSpPr>
            <a:cxnSpLocks/>
          </p:cNvCxnSpPr>
          <p:nvPr/>
        </p:nvCxnSpPr>
        <p:spPr>
          <a:xfrm flipV="1">
            <a:off x="594638" y="2982233"/>
            <a:ext cx="30527" cy="1232633"/>
          </a:xfrm>
          <a:prstGeom prst="straightConnector1">
            <a:avLst/>
          </a:prstGeom>
          <a:ln w="539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1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8215</TotalTime>
  <Words>1082</Words>
  <Application>Microsoft Office PowerPoint</Application>
  <PresentationFormat>Widescreen</PresentationFormat>
  <Paragraphs>220</Paragraphs>
  <Slides>23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Tw Cen MT Condensed</vt:lpstr>
      <vt:lpstr>Retrospect</vt:lpstr>
      <vt:lpstr> </vt:lpstr>
      <vt:lpstr>PowerPoint Presentation</vt:lpstr>
      <vt:lpstr>Mouse River Historical Flooding</vt:lpstr>
      <vt:lpstr>PowerPoint Presentation</vt:lpstr>
      <vt:lpstr>Minot Damages Alone</vt:lpstr>
      <vt:lpstr>Parallel Efforts to Reduce Flood Risk </vt:lpstr>
      <vt:lpstr>Parallel Efforts to Reduce Flood Risk </vt:lpstr>
      <vt:lpstr>Future FEMA Regulatory Floodplain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MI-6: Downtown Levee</vt:lpstr>
      <vt:lpstr>Phase MI-7:  Roosevelt Park Levee</vt:lpstr>
      <vt:lpstr>Phase MI-7: Roosevelt Park Floodwall / Levee</vt:lpstr>
      <vt:lpstr>Phase MI-7:  Roosevelt Park Levee</vt:lpstr>
      <vt:lpstr>Phase MI-7: Roosevelt Park Levee Anticipated Challenges</vt:lpstr>
      <vt:lpstr>Phase MI-7: Roosevelt Park Levee Next Steps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Mouse River Enhanced Flood Protection Project</dc:title>
  <dc:creator>Ryan Ackerman</dc:creator>
  <cp:lastModifiedBy>Sabrina Herrmann</cp:lastModifiedBy>
  <cp:revision>109</cp:revision>
  <cp:lastPrinted>2021-12-08T16:57:50Z</cp:lastPrinted>
  <dcterms:created xsi:type="dcterms:W3CDTF">2016-07-26T18:09:30Z</dcterms:created>
  <dcterms:modified xsi:type="dcterms:W3CDTF">2022-05-31T18:39:39Z</dcterms:modified>
</cp:coreProperties>
</file>